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Economica"/>
      <p:regular r:id="rId43"/>
      <p:bold r:id="rId44"/>
      <p:italic r:id="rId45"/>
      <p:boldItalic r:id="rId46"/>
    </p:embeddedFont>
    <p:embeddedFont>
      <p:font typeface="Lato"/>
      <p:regular r:id="rId47"/>
      <p:bold r:id="rId48"/>
      <p:italic r:id="rId49"/>
      <p:boldItalic r:id="rId50"/>
    </p:embeddedFont>
    <p:embeddedFont>
      <p:font typeface="Source Sans Pr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Economica-bold.fntdata"/><Relationship Id="rId43" Type="http://schemas.openxmlformats.org/officeDocument/2006/relationships/font" Target="fonts/Economica-regular.fntdata"/><Relationship Id="rId46" Type="http://schemas.openxmlformats.org/officeDocument/2006/relationships/font" Target="fonts/Economica-boldItalic.fntdata"/><Relationship Id="rId45" Type="http://schemas.openxmlformats.org/officeDocument/2006/relationships/font" Target="fonts/Economic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SansPro-regular.fntdata"/><Relationship Id="rId50" Type="http://schemas.openxmlformats.org/officeDocument/2006/relationships/font" Target="fonts/Lato-boldItalic.fntdata"/><Relationship Id="rId53" Type="http://schemas.openxmlformats.org/officeDocument/2006/relationships/font" Target="fonts/SourceSansPro-italic.fntdata"/><Relationship Id="rId52" Type="http://schemas.openxmlformats.org/officeDocument/2006/relationships/font" Target="fonts/SourceSansPr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SourceSansPr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itationmachine.net/"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itationmachine.net/"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e7c4930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e7c493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 sz="1000"/>
              <a:t>KAY </a:t>
            </a:r>
            <a:r>
              <a:rPr b="1" lang="en" sz="1000"/>
              <a:t>Pesentation (4pm, Aug 6th Tuesday)</a:t>
            </a:r>
            <a:endParaRPr b="1" sz="1000"/>
          </a:p>
          <a:p>
            <a:pPr indent="0" lvl="0" marL="0" rtl="0" algn="ctr">
              <a:lnSpc>
                <a:spcPct val="115000"/>
              </a:lnSpc>
              <a:spcBef>
                <a:spcPts val="600"/>
              </a:spcBef>
              <a:spcAft>
                <a:spcPts val="0"/>
              </a:spcAft>
              <a:buNone/>
            </a:pPr>
            <a:r>
              <a:rPr b="1" lang="en"/>
              <a:t>Presentation Schedule</a:t>
            </a:r>
            <a:r>
              <a:rPr lang="en"/>
              <a:t>: 4pm - 5:40pm (at Zoom, Aug 6 Tuesday)</a:t>
            </a:r>
            <a:endParaRPr/>
          </a:p>
          <a:p>
            <a:pPr indent="0" lvl="0" marL="0" rtl="0" algn="ctr">
              <a:lnSpc>
                <a:spcPct val="115000"/>
              </a:lnSpc>
              <a:spcBef>
                <a:spcPts val="0"/>
              </a:spcBef>
              <a:spcAft>
                <a:spcPts val="0"/>
              </a:spcAft>
              <a:buNone/>
            </a:pPr>
            <a:r>
              <a:rPr lang="en"/>
              <a:t>20 mins (= 15 mins presentation + 5 min Q&amp;A)</a:t>
            </a:r>
            <a:endParaRPr/>
          </a:p>
          <a:p>
            <a:pPr indent="0" lvl="0" marL="0" rtl="0" algn="ctr">
              <a:lnSpc>
                <a:spcPct val="115000"/>
              </a:lnSpc>
              <a:spcBef>
                <a:spcPts val="0"/>
              </a:spcBef>
              <a:spcAft>
                <a:spcPts val="0"/>
              </a:spcAft>
              <a:buNone/>
            </a:pPr>
            <a:r>
              <a:rPr b="1" lang="en">
                <a:solidFill>
                  <a:srgbClr val="800000"/>
                </a:solidFill>
              </a:rPr>
              <a:t>Due</a:t>
            </a:r>
            <a:r>
              <a:rPr lang="en">
                <a:solidFill>
                  <a:srgbClr val="800000"/>
                </a:solidFill>
              </a:rPr>
              <a:t> </a:t>
            </a:r>
            <a:r>
              <a:rPr lang="en"/>
              <a:t>to add your presentation slide to your github and email the url address to the instructor (</a:t>
            </a:r>
            <a:r>
              <a:rPr b="1" lang="en">
                <a:solidFill>
                  <a:srgbClr val="800000"/>
                </a:solidFill>
              </a:rPr>
              <a:t>3:45pm, Aug 6</a:t>
            </a:r>
            <a:r>
              <a:rPr lang="en"/>
              <a:t>).</a:t>
            </a:r>
            <a:endParaRPr/>
          </a:p>
          <a:p>
            <a:pPr indent="0" lvl="0" marL="0" rtl="0" algn="l">
              <a:lnSpc>
                <a:spcPct val="115000"/>
              </a:lnSpc>
              <a:spcBef>
                <a:spcPts val="0"/>
              </a:spcBef>
              <a:spcAft>
                <a:spcPts val="0"/>
              </a:spcAft>
              <a:buNone/>
            </a:pPr>
            <a:r>
              <a:rPr b="1" lang="en"/>
              <a:t>Group 4:</a:t>
            </a:r>
            <a:r>
              <a:rPr lang="en"/>
              <a:t> 5:00 - 5:20pm</a:t>
            </a:r>
            <a:endParaRPr/>
          </a:p>
          <a:p>
            <a:pPr indent="0" lvl="0" marL="0" rtl="0" algn="l">
              <a:lnSpc>
                <a:spcPct val="115000"/>
              </a:lnSpc>
              <a:spcBef>
                <a:spcPts val="2400"/>
              </a:spcBef>
              <a:spcAft>
                <a:spcPts val="0"/>
              </a:spcAft>
              <a:buNone/>
            </a:pPr>
            <a:r>
              <a:t/>
            </a:r>
            <a:endParaRPr/>
          </a:p>
          <a:p>
            <a:pPr indent="0" lvl="0" marL="0" rtl="0" algn="l">
              <a:lnSpc>
                <a:spcPct val="115000"/>
              </a:lnSpc>
              <a:spcBef>
                <a:spcPts val="2400"/>
              </a:spcBef>
              <a:spcAft>
                <a:spcPts val="0"/>
              </a:spcAft>
              <a:buNone/>
            </a:pPr>
            <a:r>
              <a:rPr lang="en"/>
              <a:t> </a:t>
            </a:r>
            <a:endParaRPr/>
          </a:p>
          <a:p>
            <a:pPr indent="0" lvl="0" marL="0" rtl="0" algn="l">
              <a:lnSpc>
                <a:spcPct val="115000"/>
              </a:lnSpc>
              <a:spcBef>
                <a:spcPts val="2400"/>
              </a:spcBef>
              <a:spcAft>
                <a:spcPts val="0"/>
              </a:spcAft>
              <a:buNone/>
            </a:pPr>
            <a:r>
              <a:t/>
            </a:r>
            <a:endParaRPr b="1" sz="1000"/>
          </a:p>
          <a:p>
            <a:pPr indent="0" lvl="0" marL="0" rtl="0" algn="l">
              <a:spcBef>
                <a:spcPts val="600"/>
              </a:spcBef>
              <a:spcAft>
                <a:spcPts val="0"/>
              </a:spcAft>
              <a:buNone/>
            </a:pPr>
            <a:r>
              <a:t/>
            </a:r>
            <a:endParaRPr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f07ebf583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5f07ebf583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e7c49307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e7c49307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e7c493075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5e7c493075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e7c493075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5e7c493075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e7c493075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5e7c493075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e7c493075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5e7c493075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0800" marR="650045" rtl="0" algn="l">
              <a:lnSpc>
                <a:spcPct val="115000"/>
              </a:lnSpc>
              <a:spcBef>
                <a:spcPts val="0"/>
              </a:spcBef>
              <a:spcAft>
                <a:spcPts val="0"/>
              </a:spcAft>
              <a:buClr>
                <a:srgbClr val="000000"/>
              </a:buClr>
              <a:buSzPts val="2800"/>
              <a:buFont typeface="Arial"/>
              <a:buNone/>
            </a:pPr>
            <a:r>
              <a:rPr lang="en" sz="1200">
                <a:latin typeface="Times New Roman"/>
                <a:ea typeface="Times New Roman"/>
                <a:cs typeface="Times New Roman"/>
                <a:sym typeface="Times New Roman"/>
              </a:rPr>
              <a:t>In this work, we use the Neural Networks, to predict one of the price of Bitcoin. In order to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e7c493075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5e7c493075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300">
                <a:latin typeface="Lato"/>
                <a:ea typeface="Lato"/>
                <a:cs typeface="Lato"/>
                <a:sym typeface="Lato"/>
              </a:rPr>
              <a:t>Use this website ---&gt; </a:t>
            </a:r>
            <a:r>
              <a:rPr lang="en" sz="1300" u="sng">
                <a:solidFill>
                  <a:schemeClr val="hlink"/>
                </a:solidFill>
                <a:latin typeface="Lato"/>
                <a:ea typeface="Lato"/>
                <a:cs typeface="Lato"/>
                <a:sym typeface="Lato"/>
                <a:hlinkClick r:id="rId2"/>
              </a:rPr>
              <a:t>www.citationmachine.net/</a:t>
            </a:r>
            <a:r>
              <a:rPr lang="en" sz="1300">
                <a:latin typeface="Lato"/>
                <a:ea typeface="Lato"/>
                <a:cs typeface="Lato"/>
                <a:sym typeface="Lato"/>
              </a:rPr>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e7c49307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5e7c49307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300">
                <a:latin typeface="Lato"/>
                <a:ea typeface="Lato"/>
                <a:cs typeface="Lato"/>
                <a:sym typeface="Lato"/>
              </a:rPr>
              <a:t>Use this website ---&gt; </a:t>
            </a:r>
            <a:r>
              <a:rPr lang="en" sz="1300" u="sng">
                <a:solidFill>
                  <a:schemeClr val="hlink"/>
                </a:solidFill>
                <a:latin typeface="Lato"/>
                <a:ea typeface="Lato"/>
                <a:cs typeface="Lato"/>
                <a:sym typeface="Lato"/>
                <a:hlinkClick r:id="rId2"/>
              </a:rPr>
              <a:t>www.citationmachine.net/</a:t>
            </a:r>
            <a:r>
              <a:rPr lang="en" sz="1300">
                <a:latin typeface="Lato"/>
                <a:ea typeface="Lato"/>
                <a:cs typeface="Lato"/>
                <a:sym typeface="Lato"/>
              </a:rPr>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e7c49307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e7c49307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e7c493075_1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5e7c493075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650045"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A cryptocurrency is a digital money designed to work as a medium of exchange in an electronic payment system in which payments are validated by a decentralized network of system users and cryptographic protocols instead of by a centralized intermediary (such as a bank or government). Bitcoin introduced itself as a system that solved the Double Spend problem (Nakamoto, 2008).  Since then, cryptocurrencies have gone from being academic concept, niche technological curiosities to rapidly proliferating financial instruments that are the subject of intense public interest. Recently, they have been incorporated into a variety of other financial transactions and products.   </a:t>
            </a:r>
            <a:endParaRPr sz="1200">
              <a:latin typeface="Times New Roman"/>
              <a:ea typeface="Times New Roman"/>
              <a:cs typeface="Times New Roman"/>
              <a:sym typeface="Times New Roman"/>
            </a:endParaRPr>
          </a:p>
          <a:p>
            <a:pPr indent="0" lvl="0" marL="0" marR="650045"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Cryptocurrencies have been sold to investors to raise funding through initial coin offerings (ICOs), and the terms of certain derivatives are now based on cryptocurrencies.  Some government central banks have examined the possibility of issuing cryptocurrencies or other digital currency. Like any investment, these can carry risk. Media coverage of cryptocurrencies has been widespread, and observers have characterized cryptocurrencies as either the future of monetary and payment systems that will displace cash, government-backed currencies, or a fad with little real value.</a:t>
            </a:r>
            <a:endParaRPr sz="1200">
              <a:latin typeface="Times New Roman"/>
              <a:ea typeface="Times New Roman"/>
              <a:cs typeface="Times New Roman"/>
              <a:sym typeface="Times New Roman"/>
            </a:endParaRPr>
          </a:p>
          <a:p>
            <a:pPr indent="0" lvl="0" marL="0" marR="650045" rtl="0" algn="just">
              <a:lnSpc>
                <a:spcPct val="115000"/>
              </a:lnSpc>
              <a:spcBef>
                <a:spcPts val="0"/>
              </a:spcBef>
              <a:spcAft>
                <a:spcPts val="0"/>
              </a:spcAft>
              <a:buSzPts val="1300"/>
              <a:buNone/>
            </a:pPr>
            <a:r>
              <a:t/>
            </a:r>
            <a:endParaRPr sz="1200">
              <a:latin typeface="Times New Roman"/>
              <a:ea typeface="Times New Roman"/>
              <a:cs typeface="Times New Roman"/>
              <a:sym typeface="Times New Roman"/>
            </a:endParaRPr>
          </a:p>
          <a:p>
            <a:pPr indent="0" lvl="0" marL="0" marR="650045"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650045" rtl="0" algn="just">
              <a:lnSpc>
                <a:spcPct val="115000"/>
              </a:lnSpc>
              <a:spcBef>
                <a:spcPts val="0"/>
              </a:spcBef>
              <a:spcAft>
                <a:spcPts val="0"/>
              </a:spcAft>
              <a:buClr>
                <a:srgbClr val="000000"/>
              </a:buClr>
              <a:buSzPts val="1300"/>
              <a:buFont typeface="Arial"/>
              <a:buNone/>
            </a:pPr>
            <a:r>
              <a:rPr lang="en" sz="1200">
                <a:latin typeface="Times New Roman"/>
                <a:ea typeface="Times New Roman"/>
                <a:cs typeface="Times New Roman"/>
                <a:sym typeface="Times New Roman"/>
              </a:rPr>
              <a:t>A cryptocurrency is a digital money designed to work as a medium of exchange in an electronic payment system in which payments are validated by a decentralized network of system users and cryptographic protocols instead of by a centralized intermediary (such as a bank or government). Bitcoin introduced itself as a system that solved the Double Spend problem (Nakamoto, 2008).  Since then, cryptocurrencies have gone from being academic concept, niche technological curiosities to rapidly proliferating financial instruments that are the subject of intense public interest. Recently, they have been incorporated into a variety of other financial transactions and products. </a:t>
            </a:r>
            <a:endParaRPr sz="1200">
              <a:latin typeface="Times New Roman"/>
              <a:ea typeface="Times New Roman"/>
              <a:cs typeface="Times New Roman"/>
              <a:sym typeface="Times New Roman"/>
            </a:endParaRPr>
          </a:p>
          <a:p>
            <a:pPr indent="0" lvl="0" marL="0" marR="650045" rtl="0" algn="just">
              <a:lnSpc>
                <a:spcPct val="115000"/>
              </a:lnSpc>
              <a:spcBef>
                <a:spcPts val="0"/>
              </a:spcBef>
              <a:spcAft>
                <a:spcPts val="0"/>
              </a:spcAft>
              <a:buClr>
                <a:srgbClr val="000000"/>
              </a:buClr>
              <a:buSzPts val="1300"/>
              <a:buFont typeface="Arial"/>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300"/>
              <a:buFont typeface="Arial"/>
              <a:buNone/>
            </a:pPr>
            <a:r>
              <a:rPr lang="en" sz="1200">
                <a:latin typeface="Times New Roman"/>
                <a:ea typeface="Times New Roman"/>
                <a:cs typeface="Times New Roman"/>
                <a:sym typeface="Times New Roman"/>
              </a:rPr>
              <a:t>	The world of cryptocurrency and blockchain are constantly evolving and fascinating to many. As one of the most valuable virtual currency that is completely paperless and autonomous, Bitcoin has been the topic of discussion among financial investors, stock traders, software programmers, and the public in general. For centuries in history, people rely on printed money as the major medium of transacting business. The nature by which cryptocurrency work makes the system less prone to human errors and malicious activities. 		</a:t>
            </a:r>
            <a:endParaRPr sz="1200">
              <a:solidFill>
                <a:schemeClr val="accent1"/>
              </a:solidFill>
              <a:latin typeface="Lato"/>
              <a:ea typeface="Lato"/>
              <a:cs typeface="Lato"/>
              <a:sym typeface="Lato"/>
            </a:endParaRPr>
          </a:p>
          <a:p>
            <a:pPr indent="0" lvl="0" marL="0" rtl="0" algn="just">
              <a:lnSpc>
                <a:spcPct val="115000"/>
              </a:lnSpc>
              <a:spcBef>
                <a:spcPts val="0"/>
              </a:spcBef>
              <a:spcAft>
                <a:spcPts val="0"/>
              </a:spcAft>
              <a:buClr>
                <a:srgbClr val="000000"/>
              </a:buClr>
              <a:buSzPts val="1300"/>
              <a:buFont typeface="Arial"/>
              <a:buNone/>
            </a:pPr>
            <a:r>
              <a:rPr lang="en" sz="1200">
                <a:latin typeface="Times New Roman"/>
                <a:ea typeface="Times New Roman"/>
                <a:cs typeface="Times New Roman"/>
                <a:sym typeface="Times New Roman"/>
              </a:rPr>
              <a:t>	The system of cryptocurrency as a form of digital money is based upon the idea of blockchain, which can be understood as a ledger that is publicly available and can be monitored simultaneously by hundreds of computer users. The information contained within these blockchains can be verified among the public, thus potentially bypassing a centralized system operated by banks and other financial institutions. The Bitcoin, the Ethereum, and other similar cryptocurrencies presented a 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rgbClr val="000000"/>
              </a:buClr>
              <a:buSzPts val="1300"/>
              <a:buFont typeface="Arial"/>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e7c493075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5e7c493075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The world of cryptocurrency and blockchain are constantly evolving and fascinating to many. As one of the most valuable virtual currency that is completely paperless and autonomous, Bitcoin has been the topic of discussion among financial investors, stock traders, software programmers, and the public in general. For centuries in history, people rely on printed money as the major medium of transacting business. The nature by which cryptocurrency work makes the system less prone to human errors and malicious activities. 		</a:t>
            </a:r>
            <a:endParaRPr sz="1200">
              <a:solidFill>
                <a:schemeClr val="accent1"/>
              </a:solidFill>
              <a:latin typeface="Lato"/>
              <a:ea typeface="Lato"/>
              <a:cs typeface="Lato"/>
              <a:sym typeface="Lato"/>
            </a:endParaRPr>
          </a:p>
          <a:p>
            <a:pPr indent="0" lvl="0" marL="0"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The system of cryptocurrency as a form of digital money is based upon the idea of blockchain, which can be understood as a ledger that is publicly available and can be monitored simultaneously by hundreds of computer users. The information contained within these blockchains can be verified among the public, thus potentially bypassing a centralized system operated by banks and other financial institutions. The Bitcoin, the Ethereum, and other similar cryptocurrencies presented a 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e7c493075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5e7c493075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The world of cryptocurrency and blockchain are constantly evolving and fascinating to many. As one of the most valuable virtual currency that is completely paperless and autonomous, Bitcoin has been the topic of discussion among financial investors, stock traders, software programmers, and the public in general. For centuries in history, people rely on printed money as the major medium of transacting business. The nature by which cryptocurrency work makes the system less prone to human errors and malicious activities. 		</a:t>
            </a:r>
            <a:endParaRPr sz="1200">
              <a:solidFill>
                <a:schemeClr val="accent1"/>
              </a:solidFill>
              <a:latin typeface="Lato"/>
              <a:ea typeface="Lato"/>
              <a:cs typeface="Lato"/>
              <a:sym typeface="Lato"/>
            </a:endParaRPr>
          </a:p>
          <a:p>
            <a:pPr indent="0" lvl="0" marL="0"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The system of cryptocurrency as a form of digital money is based upon the idea of blockchain, which can be understood as a ledger that is publicly available and can be monitored simultaneously by hundreds of computer users. The information contained within these blockchains can be verified among the public, thus potentially bypassing a centralized system operated by banks and other financial institutions. The Bitcoin, the Ethereum, and other similar cryptocurrencies presented a 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e7c493075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e7c493075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68700" y="-76200"/>
            <a:ext cx="9212699" cy="5143501"/>
          </a:xfrm>
          <a:prstGeom prst="rect">
            <a:avLst/>
          </a:prstGeom>
          <a:noFill/>
          <a:ln>
            <a:noFill/>
          </a:ln>
        </p:spPr>
      </p:pic>
      <p:sp>
        <p:nvSpPr>
          <p:cNvPr id="164" name="Google Shape;164;p25"/>
          <p:cNvSpPr txBox="1"/>
          <p:nvPr>
            <p:ph type="ctrTitle"/>
          </p:nvPr>
        </p:nvSpPr>
        <p:spPr>
          <a:xfrm>
            <a:off x="1538025" y="1163025"/>
            <a:ext cx="3492000" cy="9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FFFFFF"/>
                </a:solidFill>
              </a:rPr>
              <a:t>Prediction of</a:t>
            </a:r>
            <a:endParaRPr sz="3700">
              <a:solidFill>
                <a:srgbClr val="FFFFFF"/>
              </a:solidFill>
            </a:endParaRPr>
          </a:p>
        </p:txBody>
      </p:sp>
      <p:pic>
        <p:nvPicPr>
          <p:cNvPr id="165" name="Google Shape;165;p25"/>
          <p:cNvPicPr preferRelativeResize="0"/>
          <p:nvPr/>
        </p:nvPicPr>
        <p:blipFill rotWithShape="1">
          <a:blip r:embed="rId4">
            <a:alphaModFix/>
          </a:blip>
          <a:srcRect b="0" l="0" r="46308" t="87177"/>
          <a:stretch/>
        </p:blipFill>
        <p:spPr>
          <a:xfrm>
            <a:off x="-68700" y="4147675"/>
            <a:ext cx="9212699" cy="1040875"/>
          </a:xfrm>
          <a:prstGeom prst="rect">
            <a:avLst/>
          </a:prstGeom>
          <a:noFill/>
          <a:ln>
            <a:noFill/>
          </a:ln>
        </p:spPr>
      </p:pic>
      <p:sp>
        <p:nvSpPr>
          <p:cNvPr id="166" name="Google Shape;166;p25"/>
          <p:cNvSpPr txBox="1"/>
          <p:nvPr>
            <p:ph idx="1" type="subTitle"/>
          </p:nvPr>
        </p:nvSpPr>
        <p:spPr>
          <a:xfrm>
            <a:off x="1802700" y="4147675"/>
            <a:ext cx="82113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00"/>
                </a:solidFill>
                <a:latin typeface="Economica"/>
                <a:ea typeface="Economica"/>
                <a:cs typeface="Economica"/>
                <a:sym typeface="Economica"/>
              </a:rPr>
              <a:t>                        </a:t>
            </a:r>
            <a:r>
              <a:rPr lang="en" sz="2800">
                <a:solidFill>
                  <a:srgbClr val="FFFFFF"/>
                </a:solidFill>
                <a:latin typeface="Economica"/>
                <a:ea typeface="Economica"/>
                <a:cs typeface="Economica"/>
                <a:sym typeface="Economica"/>
              </a:rPr>
              <a:t>Sushant Burde |  Swarnim Jambhule | Kathryn Mak </a:t>
            </a:r>
            <a:endParaRPr sz="2800">
              <a:solidFill>
                <a:srgbClr val="FFFFFF"/>
              </a:solidFill>
              <a:latin typeface="Economica"/>
              <a:ea typeface="Economica"/>
              <a:cs typeface="Economica"/>
              <a:sym typeface="Economica"/>
            </a:endParaRPr>
          </a:p>
          <a:p>
            <a:pPr indent="0" lvl="0" marL="0" rtl="0" algn="l">
              <a:spcBef>
                <a:spcPts val="0"/>
              </a:spcBef>
              <a:spcAft>
                <a:spcPts val="0"/>
              </a:spcAft>
              <a:buNone/>
            </a:pPr>
            <a:r>
              <a:rPr lang="en" sz="2800">
                <a:solidFill>
                  <a:srgbClr val="FFFFFF"/>
                </a:solidFill>
                <a:latin typeface="Economica"/>
                <a:ea typeface="Economica"/>
                <a:cs typeface="Economica"/>
                <a:sym typeface="Economica"/>
              </a:rPr>
              <a:t>                         Pratik Parmar | Monish Phatarpekar | Smit Shiroya </a:t>
            </a:r>
            <a:endParaRPr sz="2800">
              <a:solidFill>
                <a:srgbClr val="FFFFFF"/>
              </a:solidFill>
              <a:latin typeface="Economica"/>
              <a:ea typeface="Economica"/>
              <a:cs typeface="Economica"/>
              <a:sym typeface="Economica"/>
            </a:endParaRPr>
          </a:p>
        </p:txBody>
      </p:sp>
      <p:sp>
        <p:nvSpPr>
          <p:cNvPr id="167" name="Google Shape;167;p25"/>
          <p:cNvSpPr txBox="1"/>
          <p:nvPr/>
        </p:nvSpPr>
        <p:spPr>
          <a:xfrm>
            <a:off x="0" y="4210950"/>
            <a:ext cx="1311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Economica"/>
                <a:ea typeface="Economica"/>
                <a:cs typeface="Economica"/>
                <a:sym typeface="Economica"/>
              </a:rPr>
              <a:t>GROUP4:</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34"/>
          <p:cNvPicPr preferRelativeResize="0"/>
          <p:nvPr/>
        </p:nvPicPr>
        <p:blipFill rotWithShape="1">
          <a:blip r:embed="rId3">
            <a:alphaModFix/>
          </a:blip>
          <a:srcRect b="0" l="0" r="11426" t="0"/>
          <a:stretch/>
        </p:blipFill>
        <p:spPr>
          <a:xfrm>
            <a:off x="6456825" y="2792325"/>
            <a:ext cx="2687176" cy="2351175"/>
          </a:xfrm>
          <a:prstGeom prst="rect">
            <a:avLst/>
          </a:prstGeom>
          <a:noFill/>
          <a:ln>
            <a:noFill/>
          </a:ln>
        </p:spPr>
      </p:pic>
      <p:sp>
        <p:nvSpPr>
          <p:cNvPr id="233" name="Google Shape;233;p34"/>
          <p:cNvSpPr txBox="1"/>
          <p:nvPr>
            <p:ph type="title"/>
          </p:nvPr>
        </p:nvSpPr>
        <p:spPr>
          <a:xfrm>
            <a:off x="249600" y="1581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Methodology</a:t>
            </a:r>
            <a:endParaRPr sz="2800">
              <a:solidFill>
                <a:srgbClr val="FFFFFF"/>
              </a:solidFill>
              <a:highlight>
                <a:srgbClr val="000000"/>
              </a:highlight>
            </a:endParaRPr>
          </a:p>
        </p:txBody>
      </p:sp>
      <p:sp>
        <p:nvSpPr>
          <p:cNvPr id="234" name="Google Shape;234;p34"/>
          <p:cNvSpPr txBox="1"/>
          <p:nvPr>
            <p:ph idx="1" type="body"/>
          </p:nvPr>
        </p:nvSpPr>
        <p:spPr>
          <a:xfrm>
            <a:off x="396875" y="1304700"/>
            <a:ext cx="6716100" cy="22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We are performing analysis and visualization of trending crypto currency with the help of elasticsearch and kibana and apply deep learning method using keras library and others. We will build a neural network by introducing python programming to predict the future close price of a bitcoin currency.</a:t>
            </a:r>
            <a:endParaRPr sz="280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298700" y="1331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Methodology - cont’</a:t>
            </a:r>
            <a:endParaRPr sz="2800">
              <a:solidFill>
                <a:srgbClr val="FFFFFF"/>
              </a:solidFill>
              <a:highlight>
                <a:srgbClr val="000000"/>
              </a:highlight>
              <a:latin typeface="Calibri"/>
              <a:ea typeface="Calibri"/>
              <a:cs typeface="Calibri"/>
              <a:sym typeface="Calibri"/>
            </a:endParaRPr>
          </a:p>
        </p:txBody>
      </p:sp>
      <p:pic>
        <p:nvPicPr>
          <p:cNvPr id="240" name="Google Shape;240;p35"/>
          <p:cNvPicPr preferRelativeResize="0"/>
          <p:nvPr/>
        </p:nvPicPr>
        <p:blipFill>
          <a:blip r:embed="rId3">
            <a:alphaModFix/>
          </a:blip>
          <a:stretch>
            <a:fillRect/>
          </a:stretch>
        </p:blipFill>
        <p:spPr>
          <a:xfrm>
            <a:off x="859200" y="744525"/>
            <a:ext cx="6115987" cy="436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181475" y="381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Trend Of Cryptocurrency</a:t>
            </a:r>
            <a:endParaRPr sz="2800">
              <a:solidFill>
                <a:srgbClr val="FFFFFF"/>
              </a:solidFill>
              <a:highlight>
                <a:srgbClr val="000000"/>
              </a:highlight>
            </a:endParaRPr>
          </a:p>
        </p:txBody>
      </p:sp>
      <p:pic>
        <p:nvPicPr>
          <p:cNvPr id="246" name="Google Shape;246;p36"/>
          <p:cNvPicPr preferRelativeResize="0"/>
          <p:nvPr/>
        </p:nvPicPr>
        <p:blipFill rotWithShape="1">
          <a:blip r:embed="rId3">
            <a:alphaModFix/>
          </a:blip>
          <a:srcRect b="0" l="139" r="138" t="0"/>
          <a:stretch/>
        </p:blipFill>
        <p:spPr>
          <a:xfrm>
            <a:off x="196050" y="573350"/>
            <a:ext cx="8838315" cy="451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7"/>
          <p:cNvSpPr txBox="1"/>
          <p:nvPr/>
        </p:nvSpPr>
        <p:spPr>
          <a:xfrm>
            <a:off x="954350" y="1898675"/>
            <a:ext cx="57864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52" name="Google Shape;252;p37"/>
          <p:cNvSpPr txBox="1"/>
          <p:nvPr/>
        </p:nvSpPr>
        <p:spPr>
          <a:xfrm>
            <a:off x="130950" y="1200825"/>
            <a:ext cx="8729700" cy="2320500"/>
          </a:xfrm>
          <a:prstGeom prst="rect">
            <a:avLst/>
          </a:prstGeom>
          <a:noFill/>
          <a:ln>
            <a:noFill/>
          </a:ln>
        </p:spPr>
        <p:txBody>
          <a:bodyPr anchorCtr="0" anchor="t" bIns="91425" lIns="91425" spcFirstLastPara="1" rIns="91425" wrap="square" tIns="91425">
            <a:noAutofit/>
          </a:bodyPr>
          <a:lstStyle/>
          <a:p>
            <a:pPr indent="-406400" lvl="0" marL="457200" marR="0" rtl="0" algn="just">
              <a:lnSpc>
                <a:spcPct val="100000"/>
              </a:lnSpc>
              <a:spcBef>
                <a:spcPts val="0"/>
              </a:spcBef>
              <a:spcAft>
                <a:spcPts val="0"/>
              </a:spcAft>
              <a:buClr>
                <a:srgbClr val="000000"/>
              </a:buClr>
              <a:buSzPts val="2800"/>
              <a:buFont typeface="Calibri"/>
              <a:buChar char="●"/>
            </a:pPr>
            <a:r>
              <a:rPr i="0" lang="en" sz="2800" u="none" cap="none" strike="noStrike">
                <a:solidFill>
                  <a:srgbClr val="000000"/>
                </a:solidFill>
                <a:latin typeface="Calibri"/>
                <a:ea typeface="Calibri"/>
                <a:cs typeface="Calibri"/>
                <a:sym typeface="Calibri"/>
              </a:rPr>
              <a:t>Fig. Illustrates the growth rate of count of volume per year. There was a drastic increase in the amount of the volume for cryptocurrencies during 2014 to 2017. Later, sudden raise was noticed during 2018, buyers enticed to buy more amount of bitcoin. </a:t>
            </a:r>
            <a:endParaRPr i="0" sz="28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800"/>
              <a:buFont typeface="Arial"/>
              <a:buNone/>
            </a:pPr>
            <a:r>
              <a:t/>
            </a:r>
            <a:endParaRPr i="0" sz="2800" u="none" cap="none" strike="noStrike">
              <a:solidFill>
                <a:srgbClr val="000000"/>
              </a:solidFill>
              <a:latin typeface="Calibri"/>
              <a:ea typeface="Calibri"/>
              <a:cs typeface="Calibri"/>
              <a:sym typeface="Calibri"/>
            </a:endParaRPr>
          </a:p>
          <a:p>
            <a:pPr indent="-406400" lvl="0" marL="457200" marR="0" rtl="0" algn="just">
              <a:lnSpc>
                <a:spcPct val="100000"/>
              </a:lnSpc>
              <a:spcBef>
                <a:spcPts val="0"/>
              </a:spcBef>
              <a:spcAft>
                <a:spcPts val="0"/>
              </a:spcAft>
              <a:buClr>
                <a:srgbClr val="000000"/>
              </a:buClr>
              <a:buSzPts val="2800"/>
              <a:buFont typeface="Calibri"/>
              <a:buChar char="●"/>
            </a:pPr>
            <a:r>
              <a:rPr i="0" lang="en" sz="2800" u="none" cap="none" strike="noStrike">
                <a:solidFill>
                  <a:srgbClr val="000000"/>
                </a:solidFill>
                <a:latin typeface="Calibri"/>
                <a:ea typeface="Calibri"/>
                <a:cs typeface="Calibri"/>
                <a:sym typeface="Calibri"/>
              </a:rPr>
              <a:t>During 2018, Market crash down which impact buyers to loses money.</a:t>
            </a:r>
            <a:endParaRPr i="0" sz="2800" u="none" cap="none" strike="noStrike">
              <a:solidFill>
                <a:srgbClr val="000000"/>
              </a:solidFill>
              <a:latin typeface="Calibri"/>
              <a:ea typeface="Calibri"/>
              <a:cs typeface="Calibri"/>
              <a:sym typeface="Calibri"/>
            </a:endParaRPr>
          </a:p>
        </p:txBody>
      </p:sp>
      <p:sp>
        <p:nvSpPr>
          <p:cNvPr id="253" name="Google Shape;253;p37"/>
          <p:cNvSpPr txBox="1"/>
          <p:nvPr>
            <p:ph type="title"/>
          </p:nvPr>
        </p:nvSpPr>
        <p:spPr>
          <a:xfrm>
            <a:off x="173400" y="615325"/>
            <a:ext cx="8503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Trend Of Cryptocurrency - cont’</a:t>
            </a:r>
            <a:endParaRPr sz="2800">
              <a:solidFill>
                <a:srgbClr val="FFFFFF"/>
              </a:solidFill>
              <a:highlight>
                <a:srgbClr val="0000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173400" y="81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Rank</a:t>
            </a:r>
            <a:endParaRPr sz="2800">
              <a:solidFill>
                <a:srgbClr val="FFFFFF"/>
              </a:solidFill>
              <a:highlight>
                <a:srgbClr val="000000"/>
              </a:highlight>
              <a:latin typeface="Calibri"/>
              <a:ea typeface="Calibri"/>
              <a:cs typeface="Calibri"/>
              <a:sym typeface="Calibri"/>
            </a:endParaRPr>
          </a:p>
          <a:p>
            <a:pPr indent="0" lvl="0" marL="0" rtl="0" algn="l">
              <a:lnSpc>
                <a:spcPct val="100000"/>
              </a:lnSpc>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pic>
        <p:nvPicPr>
          <p:cNvPr id="259" name="Google Shape;259;p38"/>
          <p:cNvPicPr preferRelativeResize="0"/>
          <p:nvPr/>
        </p:nvPicPr>
        <p:blipFill rotWithShape="1">
          <a:blip r:embed="rId3">
            <a:alphaModFix/>
          </a:blip>
          <a:srcRect b="0" l="19" r="19" t="0"/>
          <a:stretch/>
        </p:blipFill>
        <p:spPr>
          <a:xfrm>
            <a:off x="235350" y="657574"/>
            <a:ext cx="8626624" cy="438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9"/>
          <p:cNvSpPr txBox="1"/>
          <p:nvPr/>
        </p:nvSpPr>
        <p:spPr>
          <a:xfrm>
            <a:off x="76200" y="724025"/>
            <a:ext cx="9401100" cy="2872200"/>
          </a:xfrm>
          <a:prstGeom prst="rect">
            <a:avLst/>
          </a:prstGeom>
          <a:noFill/>
          <a:ln>
            <a:noFill/>
          </a:ln>
        </p:spPr>
        <p:txBody>
          <a:bodyPr anchorCtr="0" anchor="t" bIns="91425" lIns="91425" spcFirstLastPara="1" rIns="91425" wrap="square" tIns="91425">
            <a:noAutofit/>
          </a:bodyPr>
          <a:lstStyle/>
          <a:p>
            <a:pPr indent="-406400" lvl="0" marL="457200" marR="381901" rtl="0" algn="just">
              <a:lnSpc>
                <a:spcPct val="100000"/>
              </a:lnSpc>
              <a:spcBef>
                <a:spcPts val="0"/>
              </a:spcBef>
              <a:spcAft>
                <a:spcPts val="0"/>
              </a:spcAft>
              <a:buClr>
                <a:srgbClr val="000000"/>
              </a:buClr>
              <a:buSzPts val="2800"/>
              <a:buFont typeface="Times New Roman"/>
              <a:buChar char="●"/>
            </a:pPr>
            <a:r>
              <a:rPr b="0" i="0" lang="en" sz="2800" u="none" cap="none" strike="noStrike">
                <a:solidFill>
                  <a:srgbClr val="000000"/>
                </a:solidFill>
                <a:latin typeface="Times New Roman"/>
                <a:ea typeface="Times New Roman"/>
                <a:cs typeface="Times New Roman"/>
                <a:sym typeface="Times New Roman"/>
              </a:rPr>
              <a:t>Chart illustrates the stock market ranking of various bitcoin available in the market. As per the record, bitcoin lead  the market with a significant jump in stock market makes buyers to entice more during the time period.  </a:t>
            </a:r>
            <a:br>
              <a:rPr b="0" i="0" lang="en" sz="2800" u="none" cap="none" strike="noStrike">
                <a:solidFill>
                  <a:srgbClr val="000000"/>
                </a:solidFill>
                <a:latin typeface="Times New Roman"/>
                <a:ea typeface="Times New Roman"/>
                <a:cs typeface="Times New Roman"/>
                <a:sym typeface="Times New Roman"/>
              </a:rPr>
            </a:br>
            <a:endParaRPr b="0" i="0" sz="2800" u="none" cap="none" strike="noStrike">
              <a:solidFill>
                <a:srgbClr val="000000"/>
              </a:solidFill>
              <a:latin typeface="Times New Roman"/>
              <a:ea typeface="Times New Roman"/>
              <a:cs typeface="Times New Roman"/>
              <a:sym typeface="Times New Roman"/>
            </a:endParaRPr>
          </a:p>
          <a:p>
            <a:pPr indent="-406400" lvl="0" marL="457200" marR="381902" rtl="0" algn="just">
              <a:lnSpc>
                <a:spcPct val="100000"/>
              </a:lnSpc>
              <a:spcBef>
                <a:spcPts val="0"/>
              </a:spcBef>
              <a:spcAft>
                <a:spcPts val="0"/>
              </a:spcAft>
              <a:buClr>
                <a:srgbClr val="000000"/>
              </a:buClr>
              <a:buSzPts val="2800"/>
              <a:buFont typeface="Times New Roman"/>
              <a:buChar char="●"/>
            </a:pPr>
            <a:r>
              <a:rPr b="0" i="0" lang="en" sz="2800" u="none" cap="none" strike="noStrike">
                <a:solidFill>
                  <a:srgbClr val="000000"/>
                </a:solidFill>
                <a:latin typeface="Times New Roman"/>
                <a:ea typeface="Times New Roman"/>
                <a:cs typeface="Times New Roman"/>
                <a:sym typeface="Times New Roman"/>
              </a:rPr>
              <a:t>The average price for bitcoin jumped over 10K dollars which makes difficult other stock to increase their prices. The IOTA and NEO still struggling to achieve the spot in the marketplace. Bitcoin and Ethereum popularity makes them continue to stay at the top spot.</a:t>
            </a:r>
            <a:endParaRPr sz="2800"/>
          </a:p>
          <a:p>
            <a:pPr indent="-228600" lvl="0" marL="457200" marR="381902" rtl="0" algn="just">
              <a:lnSpc>
                <a:spcPct val="100000"/>
              </a:lnSpc>
              <a:spcBef>
                <a:spcPts val="0"/>
              </a:spcBef>
              <a:spcAft>
                <a:spcPts val="0"/>
              </a:spcAft>
              <a:buClr>
                <a:srgbClr val="000000"/>
              </a:buClr>
              <a:buSzPts val="2800"/>
              <a:buFont typeface="Times New Roman"/>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265" name="Google Shape;265;p39"/>
          <p:cNvSpPr txBox="1"/>
          <p:nvPr>
            <p:ph type="title"/>
          </p:nvPr>
        </p:nvSpPr>
        <p:spPr>
          <a:xfrm>
            <a:off x="173400" y="81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Rank - cont’</a:t>
            </a:r>
            <a:endParaRPr sz="2800">
              <a:solidFill>
                <a:srgbClr val="FFFFFF"/>
              </a:solidFill>
              <a:highlight>
                <a:srgbClr val="000000"/>
              </a:highlight>
              <a:latin typeface="Calibri"/>
              <a:ea typeface="Calibri"/>
              <a:cs typeface="Calibri"/>
              <a:sym typeface="Calibri"/>
            </a:endParaRPr>
          </a:p>
          <a:p>
            <a:pPr indent="0" lvl="0" marL="0" rtl="0" algn="l">
              <a:lnSpc>
                <a:spcPct val="100000"/>
              </a:lnSpc>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172425" y="28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Volume</a:t>
            </a:r>
            <a:endParaRPr sz="2800">
              <a:solidFill>
                <a:srgbClr val="FFFFFF"/>
              </a:solidFill>
              <a:highlight>
                <a:srgbClr val="000000"/>
              </a:highlight>
              <a:latin typeface="Calibri"/>
              <a:ea typeface="Calibri"/>
              <a:cs typeface="Calibri"/>
              <a:sym typeface="Calibri"/>
            </a:endParaRPr>
          </a:p>
          <a:p>
            <a:pPr indent="0" lvl="0" marL="0" rtl="0" algn="l">
              <a:lnSpc>
                <a:spcPct val="100000"/>
              </a:lnSpc>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pic>
        <p:nvPicPr>
          <p:cNvPr id="271" name="Google Shape;271;p40"/>
          <p:cNvPicPr preferRelativeResize="0"/>
          <p:nvPr/>
        </p:nvPicPr>
        <p:blipFill rotWithShape="1">
          <a:blip r:embed="rId3">
            <a:alphaModFix/>
          </a:blip>
          <a:srcRect b="19" l="0" r="0" t="19"/>
          <a:stretch/>
        </p:blipFill>
        <p:spPr>
          <a:xfrm>
            <a:off x="235350" y="716325"/>
            <a:ext cx="8550073" cy="434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1"/>
          <p:cNvSpPr txBox="1"/>
          <p:nvPr/>
        </p:nvSpPr>
        <p:spPr>
          <a:xfrm>
            <a:off x="-143525" y="634925"/>
            <a:ext cx="9318300" cy="2823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Fig shows the overall volume of stock market leading cryptocurrencies. The bitcoin prices rising heavily makes buyer to buy more stock. There were  over 1.5B stock recorded for FY 2013 to 2018. </a:t>
            </a:r>
            <a:endParaRPr sz="2800">
              <a:latin typeface="Calibri"/>
              <a:ea typeface="Calibri"/>
              <a:cs typeface="Calibri"/>
              <a:sym typeface="Calibri"/>
            </a:endParaRPr>
          </a:p>
          <a:p>
            <a:pPr indent="0" lvl="0" marL="0" rtl="0" algn="l">
              <a:spcBef>
                <a:spcPts val="0"/>
              </a:spcBef>
              <a:spcAft>
                <a:spcPts val="0"/>
              </a:spcAft>
              <a:buClr>
                <a:srgbClr val="000000"/>
              </a:buClr>
              <a:buSzPts val="2800"/>
              <a:buFont typeface="Arial"/>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Ripple and bitcoin cash struggles to make above average. The volume rate changes according to bitcoin price changes which affects other to increase their prices as well. Probably, the prices for bitcoin was predicted to cross over 13K/ per stock which definitely crash the stock market.</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a:p>
            <a:pPr indent="0" lvl="0" marL="0" rtl="0" algn="l">
              <a:spcBef>
                <a:spcPts val="0"/>
              </a:spcBef>
              <a:spcAft>
                <a:spcPts val="0"/>
              </a:spcAft>
              <a:buClr>
                <a:srgbClr val="000000"/>
              </a:buClr>
              <a:buSzPts val="2800"/>
              <a:buFont typeface="Arial"/>
              <a:buNone/>
            </a:pPr>
            <a:r>
              <a:t/>
            </a:r>
            <a:endParaRPr sz="2800">
              <a:latin typeface="Calibri"/>
              <a:ea typeface="Calibri"/>
              <a:cs typeface="Calibri"/>
              <a:sym typeface="Calibri"/>
            </a:endParaRPr>
          </a:p>
        </p:txBody>
      </p:sp>
      <p:sp>
        <p:nvSpPr>
          <p:cNvPr id="277" name="Google Shape;277;p41"/>
          <p:cNvSpPr txBox="1"/>
          <p:nvPr>
            <p:ph type="title"/>
          </p:nvPr>
        </p:nvSpPr>
        <p:spPr>
          <a:xfrm>
            <a:off x="172425" y="2872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Volume- cont’</a:t>
            </a:r>
            <a:endParaRPr sz="2800">
              <a:solidFill>
                <a:srgbClr val="FFFFFF"/>
              </a:solidFill>
              <a:highlight>
                <a:srgbClr val="000000"/>
              </a:highlight>
              <a:latin typeface="Calibri"/>
              <a:ea typeface="Calibri"/>
              <a:cs typeface="Calibri"/>
              <a:sym typeface="Calibri"/>
            </a:endParaRPr>
          </a:p>
          <a:p>
            <a:pPr indent="0" lvl="0" marL="0" rtl="0" algn="l">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221300" y="104950"/>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Market Value Of Bitcoin 2013 - 2018</a:t>
            </a:r>
            <a:endParaRPr sz="2800">
              <a:solidFill>
                <a:srgbClr val="FFFFFF"/>
              </a:solidFill>
              <a:highlight>
                <a:srgbClr val="000000"/>
              </a:highlight>
              <a:latin typeface="Calibri"/>
              <a:ea typeface="Calibri"/>
              <a:cs typeface="Calibri"/>
              <a:sym typeface="Calibri"/>
            </a:endParaRPr>
          </a:p>
        </p:txBody>
      </p:sp>
      <p:pic>
        <p:nvPicPr>
          <p:cNvPr id="283" name="Google Shape;283;p42"/>
          <p:cNvPicPr preferRelativeResize="0"/>
          <p:nvPr/>
        </p:nvPicPr>
        <p:blipFill rotWithShape="1">
          <a:blip r:embed="rId3">
            <a:alphaModFix/>
          </a:blip>
          <a:srcRect b="0" l="367" r="376" t="0"/>
          <a:stretch/>
        </p:blipFill>
        <p:spPr>
          <a:xfrm>
            <a:off x="272250" y="716350"/>
            <a:ext cx="8496474" cy="4343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3"/>
          <p:cNvSpPr txBox="1"/>
          <p:nvPr/>
        </p:nvSpPr>
        <p:spPr>
          <a:xfrm>
            <a:off x="-15500" y="662400"/>
            <a:ext cx="9144000" cy="2823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Industry sectors are emerging with rapid growth rate producing scalable and flexible products and providing quality services. This attracts more customers and partner to get interest. People nowadays buying many stocks and making lot of money out of it. </a:t>
            </a:r>
            <a:br>
              <a:rPr lang="en" sz="2800">
                <a:latin typeface="Calibri"/>
                <a:ea typeface="Calibri"/>
                <a:cs typeface="Calibri"/>
                <a:sym typeface="Calibri"/>
              </a:rPr>
            </a:b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Similarly, Bitcoin is attracting many people to buy its stock. As per the chart, over 17B market value of bitcoin was recorded during 2018. The growth rate was over 90% since 2016.</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
        <p:nvSpPr>
          <p:cNvPr id="289" name="Google Shape;289;p43"/>
          <p:cNvSpPr txBox="1"/>
          <p:nvPr>
            <p:ph type="title"/>
          </p:nvPr>
        </p:nvSpPr>
        <p:spPr>
          <a:xfrm>
            <a:off x="221300" y="104950"/>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Market Value Of Bitcoin 2013 - 2018 cont’</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0" r="9616" t="0"/>
          <a:stretch/>
        </p:blipFill>
        <p:spPr>
          <a:xfrm>
            <a:off x="2500" y="478500"/>
            <a:ext cx="5574249" cy="4664999"/>
          </a:xfrm>
          <a:prstGeom prst="rect">
            <a:avLst/>
          </a:prstGeom>
          <a:noFill/>
          <a:ln>
            <a:noFill/>
          </a:ln>
        </p:spPr>
      </p:pic>
      <p:sp>
        <p:nvSpPr>
          <p:cNvPr id="173" name="Google Shape;173;p26"/>
          <p:cNvSpPr txBox="1"/>
          <p:nvPr>
            <p:ph type="title"/>
          </p:nvPr>
        </p:nvSpPr>
        <p:spPr>
          <a:xfrm>
            <a:off x="5120150" y="728775"/>
            <a:ext cx="317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highlight>
                  <a:srgbClr val="000000"/>
                </a:highlight>
                <a:latin typeface="Calibri"/>
                <a:ea typeface="Calibri"/>
                <a:cs typeface="Calibri"/>
                <a:sym typeface="Calibri"/>
              </a:rPr>
              <a:t>         </a:t>
            </a:r>
            <a:r>
              <a:rPr lang="en" sz="3200" u="sng">
                <a:solidFill>
                  <a:srgbClr val="FFFFFF"/>
                </a:solidFill>
                <a:highlight>
                  <a:srgbClr val="000000"/>
                </a:highlight>
                <a:latin typeface="Calibri"/>
                <a:ea typeface="Calibri"/>
                <a:cs typeface="Calibri"/>
                <a:sym typeface="Calibri"/>
              </a:rPr>
              <a:t>Outline</a:t>
            </a:r>
            <a:r>
              <a:rPr lang="en" sz="3200">
                <a:solidFill>
                  <a:srgbClr val="000000"/>
                </a:solidFill>
                <a:highlight>
                  <a:srgbClr val="000000"/>
                </a:highlight>
                <a:latin typeface="Calibri"/>
                <a:ea typeface="Calibri"/>
                <a:cs typeface="Calibri"/>
                <a:sym typeface="Calibri"/>
              </a:rPr>
              <a:t>…   ...</a:t>
            </a:r>
            <a:r>
              <a:rPr lang="en" sz="3200">
                <a:solidFill>
                  <a:srgbClr val="FFFFFF"/>
                </a:solidFill>
                <a:highlight>
                  <a:srgbClr val="000000"/>
                </a:highlight>
                <a:latin typeface="Calibri"/>
                <a:ea typeface="Calibri"/>
                <a:cs typeface="Calibri"/>
                <a:sym typeface="Calibri"/>
              </a:rPr>
              <a:t> </a:t>
            </a:r>
            <a:endParaRPr sz="3200">
              <a:solidFill>
                <a:srgbClr val="FFFFFF"/>
              </a:solidFill>
              <a:highlight>
                <a:srgbClr val="000000"/>
              </a:highlight>
              <a:latin typeface="Calibri"/>
              <a:ea typeface="Calibri"/>
              <a:cs typeface="Calibri"/>
              <a:sym typeface="Calibri"/>
            </a:endParaRPr>
          </a:p>
        </p:txBody>
      </p:sp>
      <p:sp>
        <p:nvSpPr>
          <p:cNvPr id="174" name="Google Shape;174;p26"/>
          <p:cNvSpPr txBox="1"/>
          <p:nvPr>
            <p:ph idx="1" type="body"/>
          </p:nvPr>
        </p:nvSpPr>
        <p:spPr>
          <a:xfrm>
            <a:off x="5120150" y="1364050"/>
            <a:ext cx="5251800" cy="3925800"/>
          </a:xfrm>
          <a:prstGeom prst="rect">
            <a:avLst/>
          </a:prstGeom>
        </p:spPr>
        <p:txBody>
          <a:bodyPr anchorCtr="0" anchor="t" bIns="91425" lIns="91425" spcFirstLastPara="1" rIns="91425" wrap="square" tIns="91425">
            <a:noAutofit/>
          </a:bodyPr>
          <a:lstStyle/>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Abstract</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Introduction</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Background</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Data &amp; Methodology </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Visualizations</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Conclusion</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References</a:t>
            </a:r>
            <a:endParaRPr sz="2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76200" y="5725"/>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Max Spread out Of Bitcoin 2013 - 2018</a:t>
            </a:r>
            <a:endParaRPr sz="2800">
              <a:solidFill>
                <a:srgbClr val="FFFFFF"/>
              </a:solidFill>
              <a:highlight>
                <a:srgbClr val="000000"/>
              </a:highlight>
              <a:latin typeface="Calibri"/>
              <a:ea typeface="Calibri"/>
              <a:cs typeface="Calibri"/>
              <a:sym typeface="Calibri"/>
            </a:endParaRPr>
          </a:p>
        </p:txBody>
      </p:sp>
      <p:pic>
        <p:nvPicPr>
          <p:cNvPr id="295" name="Google Shape;295;p44"/>
          <p:cNvPicPr preferRelativeResize="0"/>
          <p:nvPr/>
        </p:nvPicPr>
        <p:blipFill rotWithShape="1">
          <a:blip r:embed="rId3">
            <a:alphaModFix/>
          </a:blip>
          <a:srcRect b="0" l="0" r="0" t="0"/>
          <a:stretch/>
        </p:blipFill>
        <p:spPr>
          <a:xfrm>
            <a:off x="129575" y="617125"/>
            <a:ext cx="8773032" cy="4469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5"/>
          <p:cNvSpPr/>
          <p:nvPr/>
        </p:nvSpPr>
        <p:spPr>
          <a:xfrm>
            <a:off x="2286000" y="2094697"/>
            <a:ext cx="45720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111111"/>
                </a:solidFill>
                <a:latin typeface="Source Sans Pro"/>
                <a:ea typeface="Source Sans Pro"/>
                <a:cs typeface="Source Sans Pro"/>
                <a:sym typeface="Source Sans Pro"/>
              </a:rPr>
              <a:t> </a:t>
            </a:r>
            <a:endParaRPr b="0" i="0" sz="1400" u="none" cap="none" strike="noStrike">
              <a:solidFill>
                <a:srgbClr val="000000"/>
              </a:solidFill>
              <a:latin typeface="Arial"/>
              <a:ea typeface="Arial"/>
              <a:cs typeface="Arial"/>
              <a:sym typeface="Arial"/>
            </a:endParaRPr>
          </a:p>
        </p:txBody>
      </p:sp>
      <p:sp>
        <p:nvSpPr>
          <p:cNvPr id="301" name="Google Shape;301;p45"/>
          <p:cNvSpPr txBox="1"/>
          <p:nvPr/>
        </p:nvSpPr>
        <p:spPr>
          <a:xfrm>
            <a:off x="202250" y="1252900"/>
            <a:ext cx="8372400" cy="2823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While no one is entirely sure how Bitcoin will continue to spread to the larger financial world, it seems likely that a limited supply of the currency may cause prices to continue to increase.</a:t>
            </a:r>
            <a:br>
              <a:rPr lang="en" sz="2800">
                <a:latin typeface="Calibri"/>
                <a:ea typeface="Calibri"/>
                <a:cs typeface="Calibri"/>
                <a:sym typeface="Calibri"/>
              </a:rPr>
            </a:b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During 2017, Max spread was nearly 4k and supply of currency was fall during 2018 which make the spread fall to 75%.</a:t>
            </a:r>
            <a:endParaRPr sz="2800">
              <a:latin typeface="Calibri"/>
              <a:ea typeface="Calibri"/>
              <a:cs typeface="Calibri"/>
              <a:sym typeface="Calibri"/>
            </a:endParaRPr>
          </a:p>
          <a:p>
            <a:pPr indent="0" lvl="0" marL="0" rtl="0" algn="l">
              <a:spcBef>
                <a:spcPts val="0"/>
              </a:spcBef>
              <a:spcAft>
                <a:spcPts val="0"/>
              </a:spcAft>
              <a:buClr>
                <a:srgbClr val="000000"/>
              </a:buClr>
              <a:buSzPts val="2800"/>
              <a:buFont typeface="Arial"/>
              <a:buNone/>
            </a:pPr>
            <a:r>
              <a:t/>
            </a:r>
            <a:endParaRPr sz="2800">
              <a:latin typeface="Calibri"/>
              <a:ea typeface="Calibri"/>
              <a:cs typeface="Calibri"/>
              <a:sym typeface="Calibri"/>
            </a:endParaRPr>
          </a:p>
        </p:txBody>
      </p:sp>
      <p:sp>
        <p:nvSpPr>
          <p:cNvPr id="302" name="Google Shape;302;p45"/>
          <p:cNvSpPr txBox="1"/>
          <p:nvPr>
            <p:ph type="title"/>
          </p:nvPr>
        </p:nvSpPr>
        <p:spPr>
          <a:xfrm>
            <a:off x="304800" y="158125"/>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Max Spread out Of Bitcoin 2013 - 2018 cont’</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6"/>
          <p:cNvSpPr txBox="1"/>
          <p:nvPr>
            <p:ph idx="1" type="body"/>
          </p:nvPr>
        </p:nvSpPr>
        <p:spPr>
          <a:xfrm>
            <a:off x="-110550" y="721650"/>
            <a:ext cx="9361500" cy="162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t/>
            </a:r>
            <a:endParaRPr sz="28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rPr lang="en" sz="2800">
                <a:solidFill>
                  <a:srgbClr val="000000"/>
                </a:solidFill>
                <a:latin typeface="Calibri"/>
                <a:ea typeface="Calibri"/>
                <a:cs typeface="Calibri"/>
                <a:sym typeface="Calibri"/>
              </a:rPr>
              <a:t>information based on its strength and import, which they filter with their own sets of weights. </a:t>
            </a:r>
            <a:br>
              <a:rPr lang="en" sz="2800">
                <a:solidFill>
                  <a:srgbClr val="000000"/>
                </a:solidFill>
                <a:latin typeface="Calibri"/>
                <a:ea typeface="Calibri"/>
                <a:cs typeface="Calibri"/>
                <a:sym typeface="Calibri"/>
              </a:rPr>
            </a:br>
            <a:endParaRPr sz="2800">
              <a:solidFill>
                <a:srgbClr val="000000"/>
              </a:solidFill>
              <a:latin typeface="Calibri"/>
              <a:ea typeface="Calibri"/>
              <a:cs typeface="Calibri"/>
              <a:sym typeface="Calibri"/>
            </a:endParaRPr>
          </a:p>
          <a:p>
            <a:pPr indent="-406400" lvl="0" marL="457200" rtl="0" algn="l">
              <a:lnSpc>
                <a:spcPct val="100000"/>
              </a:lnSpc>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Those weights, like the weights that modulate input and hidden states, are adjusted via the recurrent networks learning process. That is, the cells learn when to allow data to enter, leave or be deleted through the iterative process of making guesses, backpropagating error, and adjusting weights via gradient descent.</a:t>
            </a:r>
            <a:endParaRPr sz="28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1300"/>
              <a:buNone/>
            </a:pPr>
            <a:r>
              <a:t/>
            </a:r>
            <a:endParaRPr sz="2800">
              <a:solidFill>
                <a:srgbClr val="000000"/>
              </a:solidFill>
              <a:latin typeface="Calibri"/>
              <a:ea typeface="Calibri"/>
              <a:cs typeface="Calibri"/>
              <a:sym typeface="Calibri"/>
            </a:endParaRPr>
          </a:p>
        </p:txBody>
      </p:sp>
      <p:sp>
        <p:nvSpPr>
          <p:cNvPr id="308" name="Google Shape;308;p46"/>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 cont’ </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304800" y="1581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Applying Deep Learning to predict “Bitcoin”</a:t>
            </a:r>
            <a:endParaRPr sz="2800">
              <a:solidFill>
                <a:srgbClr val="FFFFFF"/>
              </a:solidFill>
              <a:highlight>
                <a:srgbClr val="000000"/>
              </a:highlight>
              <a:latin typeface="Calibri"/>
              <a:ea typeface="Calibri"/>
              <a:cs typeface="Calibri"/>
              <a:sym typeface="Calibri"/>
            </a:endParaRPr>
          </a:p>
        </p:txBody>
      </p:sp>
      <p:sp>
        <p:nvSpPr>
          <p:cNvPr id="314" name="Google Shape;314;p47"/>
          <p:cNvSpPr txBox="1"/>
          <p:nvPr>
            <p:ph idx="1" type="body"/>
          </p:nvPr>
        </p:nvSpPr>
        <p:spPr>
          <a:xfrm>
            <a:off x="381000" y="1121950"/>
            <a:ext cx="8946900" cy="3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Applying Deep learning to predict currency (“Bitcoin”) :</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From the dataset we extract the bitcoin data and applied deep learning with the help of python programming.</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Libraries: Numpy, Pandas , Sklearn , Keras</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Using jupyter platform and with the help python libraries  we trained our dataset with 150 epochs and build a neural network using LSTM architecture and adam optimizing algorithm.</a:t>
            </a:r>
            <a:endParaRPr sz="2800">
              <a:solidFill>
                <a:srgbClr val="000000"/>
              </a:solidFill>
              <a:latin typeface="Calibri"/>
              <a:ea typeface="Calibri"/>
              <a:cs typeface="Calibri"/>
              <a:sym typeface="Calibri"/>
            </a:endParaRPr>
          </a:p>
        </p:txBody>
      </p:sp>
      <p:sp>
        <p:nvSpPr>
          <p:cNvPr id="315" name="Google Shape;315;p47"/>
          <p:cNvSpPr txBox="1"/>
          <p:nvPr/>
        </p:nvSpPr>
        <p:spPr>
          <a:xfrm>
            <a:off x="5529275" y="135055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304800" y="1581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Applying Deep Learning to predict “Bitcoin”</a:t>
            </a:r>
            <a:endParaRPr sz="2800">
              <a:solidFill>
                <a:srgbClr val="FFFFFF"/>
              </a:solidFill>
              <a:highlight>
                <a:srgbClr val="000000"/>
              </a:highlight>
              <a:latin typeface="Calibri"/>
              <a:ea typeface="Calibri"/>
              <a:cs typeface="Calibri"/>
              <a:sym typeface="Calibri"/>
            </a:endParaRPr>
          </a:p>
        </p:txBody>
      </p:sp>
      <p:sp>
        <p:nvSpPr>
          <p:cNvPr id="321" name="Google Shape;321;p48"/>
          <p:cNvSpPr txBox="1"/>
          <p:nvPr>
            <p:ph idx="1" type="body"/>
          </p:nvPr>
        </p:nvSpPr>
        <p:spPr>
          <a:xfrm>
            <a:off x="381000" y="1198150"/>
            <a:ext cx="8946900" cy="32595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In the programming we have also used sigmoid function, The main reason why we use sigmoid function is because it exists between (0 to 1). Therefore, it is especially used for models where we have to predict the probability as an output.Since probability of anything exists only between the range of 0 and 1, sigmoid is the right choice.</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When we compare the results with the original one we can see that we have better prediction with LSTM.  </a:t>
            </a:r>
            <a:endParaRPr sz="2800">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a:t>
            </a:r>
            <a:endParaRPr sz="2800">
              <a:solidFill>
                <a:srgbClr val="FFFFFF"/>
              </a:solidFill>
              <a:highlight>
                <a:srgbClr val="000000"/>
              </a:highlight>
              <a:latin typeface="Calibri"/>
              <a:ea typeface="Calibri"/>
              <a:cs typeface="Calibri"/>
              <a:sym typeface="Calibri"/>
            </a:endParaRPr>
          </a:p>
        </p:txBody>
      </p:sp>
      <p:sp>
        <p:nvSpPr>
          <p:cNvPr id="327" name="Google Shape;327;p49"/>
          <p:cNvSpPr txBox="1"/>
          <p:nvPr/>
        </p:nvSpPr>
        <p:spPr>
          <a:xfrm>
            <a:off x="-145200" y="1098425"/>
            <a:ext cx="9353400" cy="4233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Theoretically the naively connected neural network, so called recurrent neural network, can work. But in practice, it suffers from two problems: vanishing gradient and exploding gradient, which make it unusable.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LSTM (long short term memory) was invented to solve this issue by explicitly introducing a memory unit, called the cell into the network.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Long short-term memory (LSTM) is an artificial recurrent neural network (RNN) architecture used in the field of deep </a:t>
            </a:r>
            <a:endParaRPr sz="2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a:t>
            </a:r>
            <a:endParaRPr sz="2800">
              <a:solidFill>
                <a:srgbClr val="FFFFFF"/>
              </a:solidFill>
              <a:highlight>
                <a:srgbClr val="000000"/>
              </a:highlight>
              <a:latin typeface="Calibri"/>
              <a:ea typeface="Calibri"/>
              <a:cs typeface="Calibri"/>
              <a:sym typeface="Calibri"/>
            </a:endParaRPr>
          </a:p>
        </p:txBody>
      </p:sp>
      <p:sp>
        <p:nvSpPr>
          <p:cNvPr id="333" name="Google Shape;333;p50"/>
          <p:cNvSpPr txBox="1"/>
          <p:nvPr/>
        </p:nvSpPr>
        <p:spPr>
          <a:xfrm>
            <a:off x="-221400" y="1403225"/>
            <a:ext cx="9353400" cy="423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800">
                <a:latin typeface="Calibri"/>
                <a:ea typeface="Calibri"/>
                <a:cs typeface="Calibri"/>
                <a:sym typeface="Calibri"/>
              </a:rPr>
              <a:t>learning. A common LSTM unit is composed of a cell, an input gate, an output gate and a forget gate. The cell remembers values over arbitrary time intervals and the three gates regulate the flow of information into and out of the cell. LSTM networks are well-suited to classifying, processing and making predictions. LSTMs were developed to deal with the exploding and vanishing gradient problems that can be encountered when training traditional RNNs.</a:t>
            </a:r>
            <a:endParaRPr sz="2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a:t>
            </a:r>
            <a:endParaRPr sz="2800">
              <a:solidFill>
                <a:srgbClr val="FFFFFF"/>
              </a:solidFill>
              <a:highlight>
                <a:srgbClr val="000000"/>
              </a:highlight>
              <a:latin typeface="Calibri"/>
              <a:ea typeface="Calibri"/>
              <a:cs typeface="Calibri"/>
              <a:sym typeface="Calibri"/>
            </a:endParaRPr>
          </a:p>
        </p:txBody>
      </p:sp>
      <p:sp>
        <p:nvSpPr>
          <p:cNvPr id="339" name="Google Shape;339;p51"/>
          <p:cNvSpPr txBox="1"/>
          <p:nvPr/>
        </p:nvSpPr>
        <p:spPr>
          <a:xfrm>
            <a:off x="-69000" y="717425"/>
            <a:ext cx="9369900" cy="4233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800">
              <a:latin typeface="Calibri"/>
              <a:ea typeface="Calibri"/>
              <a:cs typeface="Calibri"/>
              <a:sym typeface="Calibri"/>
            </a:endParaRPr>
          </a:p>
          <a:p>
            <a:pPr indent="-406400" lvl="0" marL="457200" rtl="0" algn="l">
              <a:lnSpc>
                <a:spcPct val="100000"/>
              </a:lnSpc>
              <a:spcBef>
                <a:spcPts val="0"/>
              </a:spcBef>
              <a:spcAft>
                <a:spcPts val="0"/>
              </a:spcAft>
              <a:buSzPts val="2800"/>
              <a:buFont typeface="Calibri"/>
              <a:buChar char="•"/>
            </a:pPr>
            <a:r>
              <a:rPr lang="en" sz="2800">
                <a:latin typeface="Calibri"/>
                <a:ea typeface="Calibri"/>
                <a:cs typeface="Calibri"/>
                <a:sym typeface="Calibri"/>
              </a:rPr>
              <a:t>LSTMs contain information outside the normal flow of the recurrent network in a gated cell. Information can be stored in, written to, or read from a cell, much like data in a computer’s memory.The cell makes decisions about what to store, and when to allow reads, writes and erasures, via gates that open and close. </a:t>
            </a:r>
            <a:br>
              <a:rPr lang="en" sz="2800">
                <a:latin typeface="Calibri"/>
                <a:ea typeface="Calibri"/>
                <a:cs typeface="Calibri"/>
                <a:sym typeface="Calibri"/>
              </a:rPr>
            </a:br>
            <a:endParaRPr sz="2800">
              <a:latin typeface="Calibri"/>
              <a:ea typeface="Calibri"/>
              <a:cs typeface="Calibri"/>
              <a:sym typeface="Calibri"/>
            </a:endParaRPr>
          </a:p>
          <a:p>
            <a:pPr indent="-406400" lvl="0" marL="457200" rtl="0" algn="l">
              <a:lnSpc>
                <a:spcPct val="100000"/>
              </a:lnSpc>
              <a:spcBef>
                <a:spcPts val="0"/>
              </a:spcBef>
              <a:spcAft>
                <a:spcPts val="0"/>
              </a:spcAft>
              <a:buSzPts val="2800"/>
              <a:buFont typeface="Calibri"/>
              <a:buChar char="•"/>
            </a:pPr>
            <a:r>
              <a:rPr lang="en" sz="2800">
                <a:latin typeface="Calibri"/>
                <a:ea typeface="Calibri"/>
                <a:cs typeface="Calibri"/>
                <a:sym typeface="Calibri"/>
              </a:rPr>
              <a:t>Those gates act on the signals they receive, and similar to the neural network’s nodes, they block or pass on </a:t>
            </a:r>
            <a:endParaRPr sz="28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2"/>
          <p:cNvSpPr txBox="1"/>
          <p:nvPr>
            <p:ph type="title"/>
          </p:nvPr>
        </p:nvSpPr>
        <p:spPr>
          <a:xfrm>
            <a:off x="76200" y="819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Architecture of LSTM Network:</a:t>
            </a:r>
            <a:endParaRPr sz="2800">
              <a:solidFill>
                <a:srgbClr val="FFFFFF"/>
              </a:solidFill>
              <a:highlight>
                <a:srgbClr val="000000"/>
              </a:highlight>
              <a:latin typeface="Calibri"/>
              <a:ea typeface="Calibri"/>
              <a:cs typeface="Calibri"/>
              <a:sym typeface="Calibri"/>
            </a:endParaRPr>
          </a:p>
        </p:txBody>
      </p:sp>
      <p:pic>
        <p:nvPicPr>
          <p:cNvPr id="345" name="Google Shape;345;p52"/>
          <p:cNvPicPr preferRelativeResize="0"/>
          <p:nvPr/>
        </p:nvPicPr>
        <p:blipFill rotWithShape="1">
          <a:blip r:embed="rId3">
            <a:alphaModFix/>
          </a:blip>
          <a:srcRect b="563" l="18295" r="23477" t="573"/>
          <a:stretch/>
        </p:blipFill>
        <p:spPr>
          <a:xfrm>
            <a:off x="1445850" y="623325"/>
            <a:ext cx="5310500" cy="4549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201525" y="131050"/>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Output</a:t>
            </a:r>
            <a:endParaRPr sz="2800">
              <a:solidFill>
                <a:srgbClr val="FFFFFF"/>
              </a:solidFill>
              <a:highlight>
                <a:srgbClr val="000000"/>
              </a:highlight>
              <a:latin typeface="Calibri"/>
              <a:ea typeface="Calibri"/>
              <a:cs typeface="Calibri"/>
              <a:sym typeface="Calibri"/>
            </a:endParaRPr>
          </a:p>
        </p:txBody>
      </p:sp>
      <p:pic>
        <p:nvPicPr>
          <p:cNvPr id="351" name="Google Shape;351;p53"/>
          <p:cNvPicPr preferRelativeResize="0"/>
          <p:nvPr/>
        </p:nvPicPr>
        <p:blipFill rotWithShape="1">
          <a:blip r:embed="rId3">
            <a:alphaModFix/>
          </a:blip>
          <a:srcRect b="0" l="0" r="0" t="0"/>
          <a:stretch/>
        </p:blipFill>
        <p:spPr>
          <a:xfrm>
            <a:off x="100414" y="665425"/>
            <a:ext cx="8814986" cy="44780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7"/>
          <p:cNvPicPr preferRelativeResize="0"/>
          <p:nvPr/>
        </p:nvPicPr>
        <p:blipFill rotWithShape="1">
          <a:blip r:embed="rId3">
            <a:alphaModFix/>
          </a:blip>
          <a:srcRect b="0" l="0" r="46308" t="87177"/>
          <a:stretch/>
        </p:blipFill>
        <p:spPr>
          <a:xfrm>
            <a:off x="0" y="3014225"/>
            <a:ext cx="9144000" cy="2174325"/>
          </a:xfrm>
          <a:prstGeom prst="rect">
            <a:avLst/>
          </a:prstGeom>
          <a:noFill/>
          <a:ln>
            <a:noFill/>
          </a:ln>
        </p:spPr>
      </p:pic>
      <p:sp>
        <p:nvSpPr>
          <p:cNvPr id="180" name="Google Shape;180;p27"/>
          <p:cNvSpPr txBox="1"/>
          <p:nvPr>
            <p:ph idx="1" type="body"/>
          </p:nvPr>
        </p:nvSpPr>
        <p:spPr>
          <a:xfrm>
            <a:off x="193475" y="3056625"/>
            <a:ext cx="9633000" cy="2031600"/>
          </a:xfrm>
          <a:prstGeom prst="rect">
            <a:avLst/>
          </a:prstGeom>
          <a:noFill/>
          <a:ln>
            <a:noFill/>
          </a:ln>
        </p:spPr>
        <p:txBody>
          <a:bodyPr anchorCtr="0" anchor="t" bIns="91425" lIns="91425" spcFirstLastPara="1" rIns="91425" wrap="square" tIns="91425">
            <a:noAutofit/>
          </a:bodyPr>
          <a:lstStyle/>
          <a:p>
            <a:pPr indent="0" lvl="0" marL="50800" marR="650045" rtl="0" algn="l">
              <a:spcBef>
                <a:spcPts val="0"/>
              </a:spcBef>
              <a:spcAft>
                <a:spcPts val="0"/>
              </a:spcAft>
              <a:buClr>
                <a:srgbClr val="000000"/>
              </a:buClr>
              <a:buSzPts val="2800"/>
              <a:buNone/>
            </a:pPr>
            <a:r>
              <a:rPr lang="en" sz="2800">
                <a:solidFill>
                  <a:srgbClr val="FFFFFF"/>
                </a:solidFill>
                <a:latin typeface="Calibri"/>
                <a:ea typeface="Calibri"/>
                <a:cs typeface="Calibri"/>
                <a:sym typeface="Calibri"/>
              </a:rPr>
              <a:t>(Bitcoin).  In order to develop a better understanding on its price influencers and the general vision,</a:t>
            </a:r>
            <a:r>
              <a:rPr lang="en" sz="2800">
                <a:solidFill>
                  <a:srgbClr val="FFFFFF"/>
                </a:solidFill>
                <a:latin typeface="Calibri"/>
                <a:ea typeface="Calibri"/>
                <a:cs typeface="Calibri"/>
                <a:sym typeface="Calibri"/>
              </a:rPr>
              <a:t> based on the past data using neural network and using kibana to do visualization.</a:t>
            </a:r>
            <a:endParaRPr sz="2800">
              <a:solidFill>
                <a:srgbClr val="FFFFFF"/>
              </a:solidFill>
              <a:latin typeface="Calibri"/>
              <a:ea typeface="Calibri"/>
              <a:cs typeface="Calibri"/>
              <a:sym typeface="Calibri"/>
            </a:endParaRPr>
          </a:p>
          <a:p>
            <a:pPr indent="0" lvl="0" marL="50800" marR="650046" rtl="0" algn="l">
              <a:lnSpc>
                <a:spcPct val="115000"/>
              </a:lnSpc>
              <a:spcBef>
                <a:spcPts val="0"/>
              </a:spcBef>
              <a:spcAft>
                <a:spcPts val="0"/>
              </a:spcAft>
              <a:buClr>
                <a:srgbClr val="000000"/>
              </a:buClr>
              <a:buSzPts val="2800"/>
              <a:buNone/>
            </a:pPr>
            <a:r>
              <a:t/>
            </a:r>
            <a:endParaRPr sz="2800">
              <a:solidFill>
                <a:srgbClr val="FFFFFF"/>
              </a:solidFill>
              <a:latin typeface="Calibri"/>
              <a:ea typeface="Calibri"/>
              <a:cs typeface="Calibri"/>
              <a:sym typeface="Calibri"/>
            </a:endParaRPr>
          </a:p>
        </p:txBody>
      </p:sp>
      <p:pic>
        <p:nvPicPr>
          <p:cNvPr id="181" name="Google Shape;181;p27"/>
          <p:cNvPicPr preferRelativeResize="0"/>
          <p:nvPr/>
        </p:nvPicPr>
        <p:blipFill rotWithShape="1">
          <a:blip r:embed="rId4">
            <a:alphaModFix/>
          </a:blip>
          <a:srcRect b="0" l="0" r="0" t="15633"/>
          <a:stretch/>
        </p:blipFill>
        <p:spPr>
          <a:xfrm>
            <a:off x="0" y="491925"/>
            <a:ext cx="6020150" cy="2600250"/>
          </a:xfrm>
          <a:prstGeom prst="rect">
            <a:avLst/>
          </a:prstGeom>
          <a:noFill/>
          <a:ln>
            <a:noFill/>
          </a:ln>
        </p:spPr>
      </p:pic>
      <p:pic>
        <p:nvPicPr>
          <p:cNvPr id="182" name="Google Shape;182;p27"/>
          <p:cNvPicPr preferRelativeResize="0"/>
          <p:nvPr/>
        </p:nvPicPr>
        <p:blipFill rotWithShape="1">
          <a:blip r:embed="rId4">
            <a:alphaModFix/>
          </a:blip>
          <a:srcRect b="0" l="97527" r="0" t="15633"/>
          <a:stretch/>
        </p:blipFill>
        <p:spPr>
          <a:xfrm>
            <a:off x="5898200" y="491925"/>
            <a:ext cx="3245800" cy="2600250"/>
          </a:xfrm>
          <a:prstGeom prst="rect">
            <a:avLst/>
          </a:prstGeom>
          <a:noFill/>
          <a:ln>
            <a:noFill/>
          </a:ln>
        </p:spPr>
      </p:pic>
      <p:sp>
        <p:nvSpPr>
          <p:cNvPr id="183" name="Google Shape;183;p27"/>
          <p:cNvSpPr txBox="1"/>
          <p:nvPr>
            <p:ph idx="1" type="body"/>
          </p:nvPr>
        </p:nvSpPr>
        <p:spPr>
          <a:xfrm>
            <a:off x="5777600" y="990975"/>
            <a:ext cx="4048800" cy="2031600"/>
          </a:xfrm>
          <a:prstGeom prst="rect">
            <a:avLst/>
          </a:prstGeom>
          <a:noFill/>
          <a:ln>
            <a:noFill/>
          </a:ln>
        </p:spPr>
        <p:txBody>
          <a:bodyPr anchorCtr="0" anchor="t" bIns="91425" lIns="91425" spcFirstLastPara="1" rIns="91425" wrap="square" tIns="91425">
            <a:noAutofit/>
          </a:bodyPr>
          <a:lstStyle/>
          <a:p>
            <a:pPr indent="0" lvl="0" marL="50800" marR="650045" rtl="0" algn="l">
              <a:lnSpc>
                <a:spcPct val="115000"/>
              </a:lnSpc>
              <a:spcBef>
                <a:spcPts val="0"/>
              </a:spcBef>
              <a:spcAft>
                <a:spcPts val="0"/>
              </a:spcAft>
              <a:buClr>
                <a:srgbClr val="000000"/>
              </a:buClr>
              <a:buSzPts val="2800"/>
              <a:buNone/>
            </a:pPr>
            <a:r>
              <a:rPr lang="en" sz="2800">
                <a:solidFill>
                  <a:srgbClr val="FFFFFF"/>
                </a:solidFill>
                <a:latin typeface="Calibri"/>
                <a:ea typeface="Calibri"/>
                <a:cs typeface="Calibri"/>
                <a:sym typeface="Calibri"/>
              </a:rPr>
              <a:t>In this work, we use the Neural Networks, to predict one of the cryptocurrency price  </a:t>
            </a:r>
            <a:endParaRPr sz="2800">
              <a:solidFill>
                <a:srgbClr val="FFFFFF"/>
              </a:solidFill>
              <a:latin typeface="Calibri"/>
              <a:ea typeface="Calibri"/>
              <a:cs typeface="Calibri"/>
              <a:sym typeface="Calibri"/>
            </a:endParaRPr>
          </a:p>
        </p:txBody>
      </p:sp>
      <p:sp>
        <p:nvSpPr>
          <p:cNvPr id="184" name="Google Shape;184;p27"/>
          <p:cNvSpPr txBox="1"/>
          <p:nvPr>
            <p:ph type="title"/>
          </p:nvPr>
        </p:nvSpPr>
        <p:spPr>
          <a:xfrm>
            <a:off x="5777600" y="490125"/>
            <a:ext cx="21342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Abstract</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p54"/>
          <p:cNvPicPr preferRelativeResize="0"/>
          <p:nvPr/>
        </p:nvPicPr>
        <p:blipFill>
          <a:blip r:embed="rId3">
            <a:alphaModFix/>
          </a:blip>
          <a:stretch>
            <a:fillRect/>
          </a:stretch>
        </p:blipFill>
        <p:spPr>
          <a:xfrm>
            <a:off x="0" y="-76200"/>
            <a:ext cx="9144000" cy="2368225"/>
          </a:xfrm>
          <a:prstGeom prst="rect">
            <a:avLst/>
          </a:prstGeom>
          <a:noFill/>
          <a:ln>
            <a:noFill/>
          </a:ln>
        </p:spPr>
      </p:pic>
      <p:sp>
        <p:nvSpPr>
          <p:cNvPr id="357" name="Google Shape;357;p54"/>
          <p:cNvSpPr txBox="1"/>
          <p:nvPr>
            <p:ph type="title"/>
          </p:nvPr>
        </p:nvSpPr>
        <p:spPr>
          <a:xfrm>
            <a:off x="84300" y="2341350"/>
            <a:ext cx="2207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Conclusion</a:t>
            </a:r>
            <a:endParaRPr sz="2800">
              <a:solidFill>
                <a:srgbClr val="FFFFFF"/>
              </a:solidFill>
              <a:highlight>
                <a:srgbClr val="000000"/>
              </a:highlight>
            </a:endParaRPr>
          </a:p>
        </p:txBody>
      </p:sp>
      <p:sp>
        <p:nvSpPr>
          <p:cNvPr id="358" name="Google Shape;358;p54"/>
          <p:cNvSpPr txBox="1"/>
          <p:nvPr>
            <p:ph idx="1" type="body"/>
          </p:nvPr>
        </p:nvSpPr>
        <p:spPr>
          <a:xfrm>
            <a:off x="84300" y="2645925"/>
            <a:ext cx="8851500" cy="22611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 sz="2800">
                <a:solidFill>
                  <a:srgbClr val="000000"/>
                </a:solidFill>
                <a:latin typeface="Calibri"/>
                <a:ea typeface="Calibri"/>
                <a:cs typeface="Calibri"/>
                <a:sym typeface="Calibri"/>
              </a:rPr>
              <a:t>Based on the market from the year 2013 to 2018 we analysed and predicted the cryptocurrency based on the past data which help us to determine the future price of any cryptocurrency by building neural network. </a:t>
            </a:r>
            <a:endParaRPr sz="2800">
              <a:solidFill>
                <a:srgbClr val="000000"/>
              </a:solidFill>
              <a:latin typeface="Calibri"/>
              <a:ea typeface="Calibri"/>
              <a:cs typeface="Calibri"/>
              <a:sym typeface="Calibri"/>
            </a:endParaRPr>
          </a:p>
          <a:p>
            <a:pPr indent="0" lvl="0" marL="914400" rtl="0" algn="l">
              <a:lnSpc>
                <a:spcPct val="115000"/>
              </a:lnSpc>
              <a:spcBef>
                <a:spcPts val="1600"/>
              </a:spcBef>
              <a:spcAft>
                <a:spcPts val="1600"/>
              </a:spcAft>
              <a:buNone/>
            </a:pPr>
            <a:r>
              <a:t/>
            </a:r>
            <a:endParaRPr sz="28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5"/>
          <p:cNvSpPr txBox="1"/>
          <p:nvPr>
            <p:ph type="title"/>
          </p:nvPr>
        </p:nvSpPr>
        <p:spPr>
          <a:xfrm>
            <a:off x="231925" y="231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References</a:t>
            </a:r>
            <a:endParaRPr sz="2800">
              <a:solidFill>
                <a:srgbClr val="FFFFFF"/>
              </a:solidFill>
              <a:highlight>
                <a:srgbClr val="000000"/>
              </a:highlight>
              <a:latin typeface="Calibri"/>
              <a:ea typeface="Calibri"/>
              <a:cs typeface="Calibri"/>
              <a:sym typeface="Calibri"/>
            </a:endParaRPr>
          </a:p>
        </p:txBody>
      </p:sp>
      <p:sp>
        <p:nvSpPr>
          <p:cNvPr id="364" name="Google Shape;364;p55"/>
          <p:cNvSpPr txBox="1"/>
          <p:nvPr>
            <p:ph idx="1" type="body"/>
          </p:nvPr>
        </p:nvSpPr>
        <p:spPr>
          <a:xfrm>
            <a:off x="130050" y="891475"/>
            <a:ext cx="8922600" cy="22611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160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A Beginner's Guide to LSTMs and Recurrent Neural Networks. (n.d.). Retrieved from https://skymind.ai/wiki/lstm</a:t>
            </a:r>
            <a:br>
              <a:rPr lang="en" sz="2800">
                <a:solidFill>
                  <a:srgbClr val="000000"/>
                </a:solidFill>
                <a:latin typeface="Calibri"/>
                <a:ea typeface="Calibri"/>
                <a:cs typeface="Calibri"/>
                <a:sym typeface="Calibri"/>
              </a:rPr>
            </a:br>
            <a:endParaRPr sz="2800">
              <a:solidFill>
                <a:srgbClr val="000000"/>
              </a:solidFill>
              <a:latin typeface="Calibri"/>
              <a:ea typeface="Calibri"/>
              <a:cs typeface="Calibri"/>
              <a:sym typeface="Calibri"/>
            </a:endParaRPr>
          </a:p>
          <a:p>
            <a:pPr indent="-406400" lvl="0" marL="457200" rtl="0" algn="l">
              <a:lnSpc>
                <a:spcPct val="115000"/>
              </a:lnSpc>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Yan, S. (2017, November 15). Understanding LSTM and its diagrams. Retrieved from https://medium.com/mlreview/understanding-lstm-and-its-diagrams-37e2f46f1714</a:t>
            </a:r>
            <a:endParaRPr sz="2800">
              <a:solidFill>
                <a:srgbClr val="000000"/>
              </a:solidFill>
              <a:highlight>
                <a:srgbClr val="FFFF00"/>
              </a:highlight>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3105600" y="507050"/>
            <a:ext cx="2932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Any Question ?</a:t>
            </a:r>
            <a:endParaRPr sz="2800"/>
          </a:p>
        </p:txBody>
      </p:sp>
      <p:pic>
        <p:nvPicPr>
          <p:cNvPr id="370" name="Google Shape;370;p56"/>
          <p:cNvPicPr preferRelativeResize="0"/>
          <p:nvPr/>
        </p:nvPicPr>
        <p:blipFill>
          <a:blip r:embed="rId3">
            <a:alphaModFix/>
          </a:blip>
          <a:stretch>
            <a:fillRect/>
          </a:stretch>
        </p:blipFill>
        <p:spPr>
          <a:xfrm>
            <a:off x="7596504" y="3488012"/>
            <a:ext cx="1199200" cy="1199225"/>
          </a:xfrm>
          <a:prstGeom prst="rect">
            <a:avLst/>
          </a:prstGeom>
          <a:noFill/>
          <a:ln>
            <a:noFill/>
          </a:ln>
        </p:spPr>
      </p:pic>
      <p:pic>
        <p:nvPicPr>
          <p:cNvPr id="371" name="Google Shape;371;p56"/>
          <p:cNvPicPr preferRelativeResize="0"/>
          <p:nvPr/>
        </p:nvPicPr>
        <p:blipFill>
          <a:blip r:embed="rId4">
            <a:alphaModFix/>
          </a:blip>
          <a:stretch>
            <a:fillRect/>
          </a:stretch>
        </p:blipFill>
        <p:spPr>
          <a:xfrm>
            <a:off x="828025" y="1118775"/>
            <a:ext cx="6617826" cy="3725275"/>
          </a:xfrm>
          <a:prstGeom prst="rect">
            <a:avLst/>
          </a:prstGeom>
          <a:noFill/>
          <a:ln>
            <a:noFill/>
          </a:ln>
        </p:spPr>
      </p:pic>
      <p:pic>
        <p:nvPicPr>
          <p:cNvPr id="372" name="Google Shape;372;p56"/>
          <p:cNvPicPr preferRelativeResize="0"/>
          <p:nvPr/>
        </p:nvPicPr>
        <p:blipFill rotWithShape="1">
          <a:blip r:embed="rId4">
            <a:alphaModFix/>
          </a:blip>
          <a:srcRect b="96853" l="77326" r="0" t="1881"/>
          <a:stretch/>
        </p:blipFill>
        <p:spPr>
          <a:xfrm>
            <a:off x="7445851" y="4796925"/>
            <a:ext cx="1500501" cy="47125"/>
          </a:xfrm>
          <a:prstGeom prst="rect">
            <a:avLst/>
          </a:prstGeom>
          <a:noFill/>
          <a:ln>
            <a:noFill/>
          </a:ln>
        </p:spPr>
      </p:pic>
      <p:pic>
        <p:nvPicPr>
          <p:cNvPr id="373" name="Google Shape;373;p56"/>
          <p:cNvPicPr preferRelativeResize="0"/>
          <p:nvPr/>
        </p:nvPicPr>
        <p:blipFill rotWithShape="1">
          <a:blip r:embed="rId4">
            <a:alphaModFix/>
          </a:blip>
          <a:srcRect b="96853" l="77326" r="0" t="1881"/>
          <a:stretch/>
        </p:blipFill>
        <p:spPr>
          <a:xfrm>
            <a:off x="7445851" y="1118775"/>
            <a:ext cx="1500501" cy="47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28"/>
          <p:cNvPicPr preferRelativeResize="0"/>
          <p:nvPr/>
        </p:nvPicPr>
        <p:blipFill rotWithShape="1">
          <a:blip r:embed="rId3">
            <a:alphaModFix/>
          </a:blip>
          <a:srcRect b="0" l="0" r="46308" t="87177"/>
          <a:stretch/>
        </p:blipFill>
        <p:spPr>
          <a:xfrm>
            <a:off x="0" y="513675"/>
            <a:ext cx="5066824" cy="4629825"/>
          </a:xfrm>
          <a:prstGeom prst="rect">
            <a:avLst/>
          </a:prstGeom>
          <a:noFill/>
          <a:ln>
            <a:noFill/>
          </a:ln>
        </p:spPr>
      </p:pic>
      <p:pic>
        <p:nvPicPr>
          <p:cNvPr id="190" name="Google Shape;190;p28"/>
          <p:cNvPicPr preferRelativeResize="0"/>
          <p:nvPr/>
        </p:nvPicPr>
        <p:blipFill rotWithShape="1">
          <a:blip r:embed="rId4">
            <a:alphaModFix/>
          </a:blip>
          <a:srcRect b="0" l="0" r="37585" t="0"/>
          <a:stretch/>
        </p:blipFill>
        <p:spPr>
          <a:xfrm>
            <a:off x="5011400" y="513675"/>
            <a:ext cx="4132600" cy="4629826"/>
          </a:xfrm>
          <a:prstGeom prst="rect">
            <a:avLst/>
          </a:prstGeom>
          <a:noFill/>
          <a:ln>
            <a:noFill/>
          </a:ln>
        </p:spPr>
      </p:pic>
      <p:sp>
        <p:nvSpPr>
          <p:cNvPr id="191" name="Google Shape;191;p28"/>
          <p:cNvSpPr txBox="1"/>
          <p:nvPr>
            <p:ph type="title"/>
          </p:nvPr>
        </p:nvSpPr>
        <p:spPr>
          <a:xfrm>
            <a:off x="249600" y="691525"/>
            <a:ext cx="4132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highlight>
                  <a:srgbClr val="FFFFFF"/>
                </a:highlight>
                <a:latin typeface="Calibri"/>
                <a:ea typeface="Calibri"/>
                <a:cs typeface="Calibri"/>
                <a:sym typeface="Calibri"/>
              </a:rPr>
              <a:t>Introduction </a:t>
            </a:r>
            <a:endParaRPr sz="2800">
              <a:highlight>
                <a:srgbClr val="FFFFFF"/>
              </a:highlight>
              <a:latin typeface="Calibri"/>
              <a:ea typeface="Calibri"/>
              <a:cs typeface="Calibri"/>
              <a:sym typeface="Calibri"/>
            </a:endParaRPr>
          </a:p>
        </p:txBody>
      </p:sp>
      <p:sp>
        <p:nvSpPr>
          <p:cNvPr id="192" name="Google Shape;192;p28"/>
          <p:cNvSpPr txBox="1"/>
          <p:nvPr>
            <p:ph idx="1" type="body"/>
          </p:nvPr>
        </p:nvSpPr>
        <p:spPr>
          <a:xfrm>
            <a:off x="249600" y="1321800"/>
            <a:ext cx="7688700" cy="2804700"/>
          </a:xfrm>
          <a:prstGeom prst="rect">
            <a:avLst/>
          </a:prstGeom>
          <a:noFill/>
          <a:ln>
            <a:noFill/>
          </a:ln>
        </p:spPr>
        <p:txBody>
          <a:bodyPr anchorCtr="0" anchor="t" bIns="91425" lIns="91425" spcFirstLastPara="1" rIns="91425" wrap="square" tIns="91425">
            <a:noAutofit/>
          </a:bodyPr>
          <a:lstStyle/>
          <a:p>
            <a:pPr indent="0" lvl="0" marL="0" marR="650045" rtl="0" algn="just">
              <a:lnSpc>
                <a:spcPct val="100000"/>
              </a:lnSpc>
              <a:spcBef>
                <a:spcPts val="0"/>
              </a:spcBef>
              <a:spcAft>
                <a:spcPts val="0"/>
              </a:spcAft>
              <a:buSzPts val="1300"/>
              <a:buNone/>
            </a:pPr>
            <a:r>
              <a:rPr lang="en" sz="2800">
                <a:solidFill>
                  <a:srgbClr val="FFFFFF"/>
                </a:solidFill>
                <a:latin typeface="Calibri"/>
                <a:ea typeface="Calibri"/>
                <a:cs typeface="Calibri"/>
                <a:sym typeface="Calibri"/>
              </a:rPr>
              <a:t>A cryptocurrency is a digital money designed to work as a medium of exchange in an electronic payment system in which payments are validated by a decentralized network of system users and cryptographic protocols instead of by a centralized intermediary. Bitcoin introduced itself as a system that solved the Double Spend problem (Nakamoto, 2008).  </a:t>
            </a:r>
            <a:endParaRPr sz="2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9"/>
          <p:cNvPicPr preferRelativeResize="0"/>
          <p:nvPr/>
        </p:nvPicPr>
        <p:blipFill rotWithShape="1">
          <a:blip r:embed="rId3">
            <a:alphaModFix/>
          </a:blip>
          <a:srcRect b="0" l="0" r="46308" t="87177"/>
          <a:stretch/>
        </p:blipFill>
        <p:spPr>
          <a:xfrm>
            <a:off x="0" y="513675"/>
            <a:ext cx="5066824" cy="4629825"/>
          </a:xfrm>
          <a:prstGeom prst="rect">
            <a:avLst/>
          </a:prstGeom>
          <a:noFill/>
          <a:ln>
            <a:noFill/>
          </a:ln>
        </p:spPr>
      </p:pic>
      <p:pic>
        <p:nvPicPr>
          <p:cNvPr id="198" name="Google Shape;198;p29"/>
          <p:cNvPicPr preferRelativeResize="0"/>
          <p:nvPr/>
        </p:nvPicPr>
        <p:blipFill rotWithShape="1">
          <a:blip r:embed="rId4">
            <a:alphaModFix/>
          </a:blip>
          <a:srcRect b="0" l="0" r="37585" t="0"/>
          <a:stretch/>
        </p:blipFill>
        <p:spPr>
          <a:xfrm>
            <a:off x="5011400" y="513675"/>
            <a:ext cx="4132600" cy="4629826"/>
          </a:xfrm>
          <a:prstGeom prst="rect">
            <a:avLst/>
          </a:prstGeom>
          <a:noFill/>
          <a:ln>
            <a:noFill/>
          </a:ln>
        </p:spPr>
      </p:pic>
      <p:sp>
        <p:nvSpPr>
          <p:cNvPr id="199" name="Google Shape;199;p29"/>
          <p:cNvSpPr txBox="1"/>
          <p:nvPr>
            <p:ph type="title"/>
          </p:nvPr>
        </p:nvSpPr>
        <p:spPr>
          <a:xfrm>
            <a:off x="249600" y="653375"/>
            <a:ext cx="4024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highlight>
                  <a:srgbClr val="FFFFFF"/>
                </a:highlight>
                <a:latin typeface="Calibri"/>
                <a:ea typeface="Calibri"/>
                <a:cs typeface="Calibri"/>
                <a:sym typeface="Calibri"/>
              </a:rPr>
              <a:t>Introduction - cont’</a:t>
            </a:r>
            <a:r>
              <a:rPr lang="en" sz="2800">
                <a:highlight>
                  <a:srgbClr val="FFFFFF"/>
                </a:highlight>
                <a:latin typeface="Calibri"/>
                <a:ea typeface="Calibri"/>
                <a:cs typeface="Calibri"/>
                <a:sym typeface="Calibri"/>
              </a:rPr>
              <a:t> </a:t>
            </a:r>
            <a:endParaRPr sz="2800">
              <a:highlight>
                <a:srgbClr val="FFFFFF"/>
              </a:highlight>
              <a:latin typeface="Calibri"/>
              <a:ea typeface="Calibri"/>
              <a:cs typeface="Calibri"/>
              <a:sym typeface="Calibri"/>
            </a:endParaRPr>
          </a:p>
        </p:txBody>
      </p:sp>
      <p:sp>
        <p:nvSpPr>
          <p:cNvPr id="200" name="Google Shape;200;p29"/>
          <p:cNvSpPr txBox="1"/>
          <p:nvPr>
            <p:ph idx="1" type="body"/>
          </p:nvPr>
        </p:nvSpPr>
        <p:spPr>
          <a:xfrm>
            <a:off x="249600" y="1398000"/>
            <a:ext cx="7688700" cy="2804700"/>
          </a:xfrm>
          <a:prstGeom prst="rect">
            <a:avLst/>
          </a:prstGeom>
          <a:noFill/>
          <a:ln>
            <a:noFill/>
          </a:ln>
        </p:spPr>
        <p:txBody>
          <a:bodyPr anchorCtr="0" anchor="t" bIns="91425" lIns="91425" spcFirstLastPara="1" rIns="91425" wrap="square" tIns="91425">
            <a:noAutofit/>
          </a:bodyPr>
          <a:lstStyle/>
          <a:p>
            <a:pPr indent="0" lvl="0" marL="0" marR="650046" rtl="0" algn="just">
              <a:lnSpc>
                <a:spcPct val="100000"/>
              </a:lnSpc>
              <a:spcBef>
                <a:spcPts val="0"/>
              </a:spcBef>
              <a:spcAft>
                <a:spcPts val="0"/>
              </a:spcAft>
              <a:buSzPts val="1300"/>
              <a:buNone/>
            </a:pPr>
            <a:r>
              <a:rPr lang="en" sz="2800">
                <a:solidFill>
                  <a:srgbClr val="FFFFFF"/>
                </a:solidFill>
                <a:latin typeface="Calibri"/>
                <a:ea typeface="Calibri"/>
                <a:cs typeface="Calibri"/>
                <a:sym typeface="Calibri"/>
              </a:rPr>
              <a:t>Since then, cryptocurrencies have gone from being academic concept, niche technological curiosities to rapidly proliferating financial instruments that are the subject of intense public interest. 	</a:t>
            </a:r>
            <a:r>
              <a:rPr lang="en" sz="2800">
                <a:solidFill>
                  <a:schemeClr val="lt1"/>
                </a:solidFill>
                <a:latin typeface="Calibri"/>
                <a:ea typeface="Calibri"/>
                <a:cs typeface="Calibri"/>
                <a:sym typeface="Calibri"/>
              </a:rPr>
              <a:t>Cryptocurrencies have been sold to investors to raise funding through initial coin offerings (ICOs), and the terms of certain derivatives are now based on cryptocurrencies. </a:t>
            </a:r>
            <a:endParaRPr sz="28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249600" y="539125"/>
            <a:ext cx="23346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Background</a:t>
            </a:r>
            <a:endParaRPr sz="2800">
              <a:solidFill>
                <a:srgbClr val="FFFFFF"/>
              </a:solidFill>
              <a:highlight>
                <a:srgbClr val="000000"/>
              </a:highlight>
              <a:latin typeface="Calibri"/>
              <a:ea typeface="Calibri"/>
              <a:cs typeface="Calibri"/>
              <a:sym typeface="Calibri"/>
            </a:endParaRPr>
          </a:p>
        </p:txBody>
      </p:sp>
      <p:sp>
        <p:nvSpPr>
          <p:cNvPr id="206" name="Google Shape;206;p30"/>
          <p:cNvSpPr txBox="1"/>
          <p:nvPr>
            <p:ph idx="1" type="body"/>
          </p:nvPr>
        </p:nvSpPr>
        <p:spPr>
          <a:xfrm>
            <a:off x="316325" y="1226725"/>
            <a:ext cx="87195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The world of cryptocurrency and blockchain are constantly evolving. As one of the most valuable virtual currency that is completely paperless and autonomous.  For centuries, people rely on printed money as the major medium of transacting business. The nature by which cryptocurrency work makes the system less prone to human errors and malicious activities. </a:t>
            </a:r>
            <a:endParaRPr sz="2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249600" y="539125"/>
            <a:ext cx="3826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Background - cont’ </a:t>
            </a:r>
            <a:endParaRPr sz="2800">
              <a:solidFill>
                <a:srgbClr val="FFFFFF"/>
              </a:solidFill>
              <a:highlight>
                <a:srgbClr val="000000"/>
              </a:highlight>
              <a:latin typeface="Calibri"/>
              <a:ea typeface="Calibri"/>
              <a:cs typeface="Calibri"/>
              <a:sym typeface="Calibri"/>
            </a:endParaRPr>
          </a:p>
        </p:txBody>
      </p:sp>
      <p:sp>
        <p:nvSpPr>
          <p:cNvPr id="212" name="Google Shape;212;p31"/>
          <p:cNvSpPr txBox="1"/>
          <p:nvPr>
            <p:ph idx="1" type="body"/>
          </p:nvPr>
        </p:nvSpPr>
        <p:spPr>
          <a:xfrm>
            <a:off x="212250" y="1322850"/>
            <a:ext cx="8719500" cy="3259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SzPts val="1300"/>
              <a:buNone/>
            </a:pPr>
            <a:r>
              <a:rPr lang="en" sz="2800">
                <a:solidFill>
                  <a:srgbClr val="000000"/>
                </a:solidFill>
                <a:latin typeface="Calibri"/>
                <a:ea typeface="Calibri"/>
                <a:cs typeface="Calibri"/>
                <a:sym typeface="Calibri"/>
              </a:rPr>
              <a:t>The system of cryptocurrency as a form of digital money is based upon the idea of blockchain, which can be understood as a ledger that is publicly available and can be monitored simultaneously by hundreds of computer users. Thus, potentially bypassing a centralized system operated by banks and other financial institutions. The Bitcoin, the Ethereum, and other similar cryptocurrencies presented a </a:t>
            </a:r>
            <a:endParaRPr sz="280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249600" y="539125"/>
            <a:ext cx="491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Background -cont’ </a:t>
            </a:r>
            <a:endParaRPr sz="2800">
              <a:solidFill>
                <a:srgbClr val="FFFFFF"/>
              </a:solidFill>
              <a:highlight>
                <a:srgbClr val="000000"/>
              </a:highlight>
              <a:latin typeface="Calibri"/>
              <a:ea typeface="Calibri"/>
              <a:cs typeface="Calibri"/>
              <a:sym typeface="Calibri"/>
            </a:endParaRPr>
          </a:p>
        </p:txBody>
      </p:sp>
      <p:sp>
        <p:nvSpPr>
          <p:cNvPr id="218" name="Google Shape;218;p32"/>
          <p:cNvSpPr txBox="1"/>
          <p:nvPr>
            <p:ph idx="1" type="body"/>
          </p:nvPr>
        </p:nvSpPr>
        <p:spPr>
          <a:xfrm>
            <a:off x="316325" y="1302925"/>
            <a:ext cx="87195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2800">
              <a:solidFill>
                <a:srgbClr val="000000"/>
              </a:solidFill>
              <a:latin typeface="Calibri"/>
              <a:ea typeface="Calibri"/>
              <a:cs typeface="Calibri"/>
              <a:sym typeface="Calibri"/>
            </a:endParaRPr>
          </a:p>
          <a:p>
            <a:pPr indent="0" lvl="0" marL="0" rtl="0" algn="l">
              <a:spcBef>
                <a:spcPts val="0"/>
              </a:spcBef>
              <a:spcAft>
                <a:spcPts val="0"/>
              </a:spcAft>
              <a:buSzPts val="1300"/>
              <a:buNone/>
            </a:pPr>
            <a:r>
              <a:t/>
            </a:r>
            <a:endParaRPr sz="2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152400" y="8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highlight>
                  <a:srgbClr val="000000"/>
                </a:highlight>
              </a:rPr>
              <a:t>  </a:t>
            </a:r>
            <a:r>
              <a:rPr lang="en" sz="2800">
                <a:solidFill>
                  <a:srgbClr val="FFFFFF"/>
                </a:solidFill>
                <a:highlight>
                  <a:srgbClr val="000000"/>
                </a:highlight>
              </a:rPr>
              <a:t>Cryptocurrency Market Data</a:t>
            </a:r>
            <a:r>
              <a:rPr lang="en" sz="2800">
                <a:solidFill>
                  <a:srgbClr val="FFFFFF"/>
                </a:solidFill>
                <a:highlight>
                  <a:srgbClr val="000000"/>
                </a:highlight>
              </a:rPr>
              <a:t>  </a:t>
            </a:r>
            <a:r>
              <a:rPr lang="en" sz="2800">
                <a:solidFill>
                  <a:srgbClr val="000000"/>
                </a:solidFill>
                <a:highlight>
                  <a:srgbClr val="000000"/>
                </a:highlight>
              </a:rPr>
              <a:t>...</a:t>
            </a:r>
            <a:endParaRPr sz="2800">
              <a:solidFill>
                <a:srgbClr val="000000"/>
              </a:solidFill>
              <a:highlight>
                <a:srgbClr val="000000"/>
              </a:highlight>
            </a:endParaRPr>
          </a:p>
        </p:txBody>
      </p:sp>
      <p:sp>
        <p:nvSpPr>
          <p:cNvPr id="224" name="Google Shape;224;p33"/>
          <p:cNvSpPr txBox="1"/>
          <p:nvPr>
            <p:ph idx="1" type="body"/>
          </p:nvPr>
        </p:nvSpPr>
        <p:spPr>
          <a:xfrm>
            <a:off x="-18525" y="4533575"/>
            <a:ext cx="9828900" cy="948000"/>
          </a:xfrm>
          <a:prstGeom prst="rect">
            <a:avLst/>
          </a:prstGeom>
        </p:spPr>
        <p:txBody>
          <a:bodyPr anchorCtr="0" anchor="t" bIns="91425" lIns="91425" spcFirstLastPara="1" rIns="91425" wrap="square" tIns="91425">
            <a:noAutofit/>
          </a:bodyPr>
          <a:lstStyle/>
          <a:p>
            <a:pPr indent="0" lvl="0" marL="0" marR="650046" rtl="0" algn="l">
              <a:spcBef>
                <a:spcPts val="0"/>
              </a:spcBef>
              <a:spcAft>
                <a:spcPts val="0"/>
              </a:spcAft>
              <a:buNone/>
            </a:pPr>
            <a:r>
              <a:rPr lang="en" sz="2800">
                <a:solidFill>
                  <a:srgbClr val="FFFFFF"/>
                </a:solidFill>
                <a:highlight>
                  <a:srgbClr val="000000"/>
                </a:highlight>
                <a:latin typeface="Calibri"/>
                <a:ea typeface="Calibri"/>
                <a:cs typeface="Calibri"/>
                <a:sym typeface="Calibri"/>
              </a:rPr>
              <a:t>URL: </a:t>
            </a:r>
            <a:r>
              <a:rPr lang="en" sz="2800">
                <a:solidFill>
                  <a:srgbClr val="FFFFFF"/>
                </a:solidFill>
                <a:highlight>
                  <a:srgbClr val="000000"/>
                </a:highlight>
                <a:latin typeface="Calibri"/>
                <a:ea typeface="Calibri"/>
                <a:cs typeface="Calibri"/>
                <a:sym typeface="Calibri"/>
              </a:rPr>
              <a:t>Https://www.kaggle.com/jessevent/all-crypto-currencies</a:t>
            </a:r>
            <a:endParaRPr sz="2800">
              <a:solidFill>
                <a:srgbClr val="FFFFFF"/>
              </a:solidFill>
              <a:highlight>
                <a:srgbClr val="000000"/>
              </a:highlight>
              <a:latin typeface="Calibri"/>
              <a:ea typeface="Calibri"/>
              <a:cs typeface="Calibri"/>
              <a:sym typeface="Calibri"/>
            </a:endParaRPr>
          </a:p>
        </p:txBody>
      </p:sp>
      <p:pic>
        <p:nvPicPr>
          <p:cNvPr id="225" name="Google Shape;225;p33"/>
          <p:cNvPicPr preferRelativeResize="0"/>
          <p:nvPr/>
        </p:nvPicPr>
        <p:blipFill rotWithShape="1">
          <a:blip r:embed="rId3">
            <a:alphaModFix/>
          </a:blip>
          <a:srcRect b="20170" l="0" r="0" t="4254"/>
          <a:stretch/>
        </p:blipFill>
        <p:spPr>
          <a:xfrm>
            <a:off x="152400" y="696175"/>
            <a:ext cx="8478086" cy="3784425"/>
          </a:xfrm>
          <a:prstGeom prst="rect">
            <a:avLst/>
          </a:prstGeom>
          <a:noFill/>
          <a:ln>
            <a:noFill/>
          </a:ln>
        </p:spPr>
      </p:pic>
      <p:pic>
        <p:nvPicPr>
          <p:cNvPr id="226" name="Google Shape;226;p33"/>
          <p:cNvPicPr preferRelativeResize="0"/>
          <p:nvPr/>
        </p:nvPicPr>
        <p:blipFill rotWithShape="1">
          <a:blip r:embed="rId4">
            <a:alphaModFix/>
          </a:blip>
          <a:srcRect b="0" l="0" r="2123" t="0"/>
          <a:stretch/>
        </p:blipFill>
        <p:spPr>
          <a:xfrm>
            <a:off x="7575325" y="761850"/>
            <a:ext cx="1440200" cy="1369750"/>
          </a:xfrm>
          <a:prstGeom prst="rect">
            <a:avLst/>
          </a:prstGeom>
          <a:noFill/>
          <a:ln>
            <a:noFill/>
          </a:ln>
        </p:spPr>
      </p:pic>
      <p:pic>
        <p:nvPicPr>
          <p:cNvPr id="227" name="Google Shape;227;p33"/>
          <p:cNvPicPr preferRelativeResize="0"/>
          <p:nvPr/>
        </p:nvPicPr>
        <p:blipFill>
          <a:blip r:embed="rId5">
            <a:alphaModFix/>
          </a:blip>
          <a:stretch>
            <a:fillRect/>
          </a:stretch>
        </p:blipFill>
        <p:spPr>
          <a:xfrm>
            <a:off x="7560950" y="3191472"/>
            <a:ext cx="1440200" cy="1354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